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6.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1.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2.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13.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14.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5.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6.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theme/theme17.xml" ContentType="application/vnd.openxmlformats-officedocument.theme+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18.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theme/theme19.xml" ContentType="application/vnd.openxmlformats-officedocument.theme+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 id="2147484721" r:id="rId21"/>
    <p:sldMasterId id="2147484732" r:id="rId22"/>
    <p:sldMasterId id="2147484743" r:id="rId23"/>
  </p:sldMasterIdLst>
  <p:notesMasterIdLst>
    <p:notesMasterId r:id="rId52"/>
  </p:notesMasterIdLst>
  <p:handoutMasterIdLst>
    <p:handoutMasterId r:id="rId53"/>
  </p:handoutMasterIdLst>
  <p:sldIdLst>
    <p:sldId id="684" r:id="rId24"/>
    <p:sldId id="735" r:id="rId25"/>
    <p:sldId id="738" r:id="rId26"/>
    <p:sldId id="774" r:id="rId27"/>
    <p:sldId id="782" r:id="rId28"/>
    <p:sldId id="781" r:id="rId29"/>
    <p:sldId id="775" r:id="rId30"/>
    <p:sldId id="771" r:id="rId31"/>
    <p:sldId id="755" r:id="rId32"/>
    <p:sldId id="776" r:id="rId33"/>
    <p:sldId id="772" r:id="rId34"/>
    <p:sldId id="764" r:id="rId35"/>
    <p:sldId id="759" r:id="rId36"/>
    <p:sldId id="773" r:id="rId37"/>
    <p:sldId id="777" r:id="rId38"/>
    <p:sldId id="778" r:id="rId39"/>
    <p:sldId id="780" r:id="rId40"/>
    <p:sldId id="779" r:id="rId41"/>
    <p:sldId id="712" r:id="rId42"/>
    <p:sldId id="751" r:id="rId43"/>
    <p:sldId id="698" r:id="rId44"/>
    <p:sldId id="765" r:id="rId45"/>
    <p:sldId id="724" r:id="rId46"/>
    <p:sldId id="766" r:id="rId47"/>
    <p:sldId id="767" r:id="rId48"/>
    <p:sldId id="784" r:id="rId49"/>
    <p:sldId id="783" r:id="rId50"/>
    <p:sldId id="688" r:id="rId5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Lst>
        </p14:section>
        <p14:section name="Journey" id="{3AD75538-93E7-46AD-9D95-A32AF3C8EDAC}">
          <p14:sldIdLst>
            <p14:sldId id="738"/>
            <p14:sldId id="774"/>
            <p14:sldId id="782"/>
          </p14:sldIdLst>
        </p14:section>
        <p14:section name="Extend" id="{5B89658F-EDDA-482C-8F5D-3C0747122F59}">
          <p14:sldIdLst>
            <p14:sldId id="781"/>
            <p14:sldId id="775"/>
            <p14:sldId id="771"/>
            <p14:sldId id="755"/>
            <p14:sldId id="776"/>
            <p14:sldId id="772"/>
            <p14:sldId id="764"/>
          </p14:sldIdLst>
        </p14:section>
        <p14:section name="Connect" id="{A8FF181F-61E0-4444-B9FD-C64ABD35307F}">
          <p14:sldIdLst>
            <p14:sldId id="759"/>
            <p14:sldId id="773"/>
            <p14:sldId id="777"/>
            <p14:sldId id="778"/>
            <p14:sldId id="780"/>
          </p14:sldIdLst>
        </p14:section>
        <p14:section name="Open Platform" id="{CED4F074-2ECD-4D8F-94EA-DD8F915A9CBD}">
          <p14:sldIdLst>
            <p14:sldId id="779"/>
          </p14:sldIdLst>
        </p14:section>
        <p14:section name="Distribution" id="{63A54735-E27F-40E5-B504-4467DF82F56A}">
          <p14:sldIdLst>
            <p14:sldId id="712"/>
            <p14:sldId id="751"/>
          </p14:sldIdLst>
        </p14:section>
        <p14:section name="Resources" id="{339CD99B-EA0D-4277-BA18-9E27AF191526}">
          <p14:sldIdLst>
            <p14:sldId id="698"/>
            <p14:sldId id="765"/>
            <p14:sldId id="724"/>
            <p14:sldId id="766"/>
            <p14:sldId id="767"/>
          </p14:sldIdLst>
        </p14:section>
        <p14:section name="Summary" id="{30B19A6B-E0AA-4873-B77D-7290A4B8FAF4}">
          <p14:sldIdLst>
            <p14:sldId id="784"/>
            <p14:sldId id="783"/>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88EE"/>
    <a:srgbClr val="DC3C00"/>
    <a:srgbClr val="2D82FF"/>
    <a:srgbClr val="0042AC"/>
    <a:srgbClr val="D2D2D2"/>
    <a:srgbClr val="969696"/>
    <a:srgbClr val="505050"/>
    <a:srgbClr val="00188F"/>
    <a:srgbClr val="EB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84136" autoAdjust="0"/>
  </p:normalViewPr>
  <p:slideViewPr>
    <p:cSldViewPr snapToGrid="0">
      <p:cViewPr varScale="1">
        <p:scale>
          <a:sx n="48" d="100"/>
          <a:sy n="48" d="100"/>
        </p:scale>
        <p:origin x="531" y="2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6.xml"/><Relationship Id="rId41" Type="http://schemas.openxmlformats.org/officeDocument/2006/relationships/slide" Target="slides/slide1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Office 365 APIs and their ability to provide connectivity</a:t>
            </a:r>
            <a:r>
              <a:rPr lang="en-US" baseline="0" dirty="0" smtClean="0"/>
              <a:t> into key O365 services (mail, calendar, files, notes, </a:t>
            </a:r>
            <a:r>
              <a:rPr lang="en-US" baseline="0" dirty="0" err="1" smtClean="0"/>
              <a:t>etc</a:t>
            </a:r>
            <a:r>
              <a:rPr lang="en-US" baseline="0" dirty="0" smtClean="0"/>
              <a:t>) from stand alone applications</a:t>
            </a:r>
            <a:endParaRPr lang="en-US" dirty="0"/>
          </a:p>
        </p:txBody>
      </p:sp>
      <p:sp>
        <p:nvSpPr>
          <p:cNvPr id="4" name="Date Placeholder 3"/>
          <p:cNvSpPr>
            <a:spLocks noGrp="1"/>
          </p:cNvSpPr>
          <p:nvPr>
            <p:ph type="dt" idx="10"/>
          </p:nvPr>
        </p:nvSpPr>
        <p:spPr/>
        <p:txBody>
          <a:bodyPr/>
          <a:lstStyle/>
          <a:p>
            <a:fld id="{0356D5D5-14BB-4F45-B550-EA87E12B588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963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each O365 customer gets a domain in Azure AD…this is consider the “tenant”</a:t>
            </a:r>
          </a:p>
          <a:p>
            <a:r>
              <a:rPr lang="en-US" dirty="0" smtClean="0"/>
              <a:t>Explain</a:t>
            </a:r>
            <a:r>
              <a:rPr lang="en-US" baseline="0" dirty="0" smtClean="0"/>
              <a:t> how this domain in Azure AD contains users, groups, and </a:t>
            </a:r>
            <a:r>
              <a:rPr lang="en-US" b="1" baseline="0" dirty="0" smtClean="0"/>
              <a:t>APPS</a:t>
            </a:r>
          </a:p>
          <a:p>
            <a:r>
              <a:rPr lang="en-US" baseline="0" dirty="0" smtClean="0"/>
              <a:t>Organizations can host private (single-tenant) apps and public (multi-tenant) apps</a:t>
            </a:r>
          </a:p>
          <a:p>
            <a:r>
              <a:rPr lang="en-US" baseline="0" dirty="0" smtClean="0"/>
              <a:t>Apps can have permissions to talk to other apps</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10/7/2015 3:50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7409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shows the permission configuration screen for an Azure AD application and what the user sees when they are asked </a:t>
            </a:r>
            <a:r>
              <a:rPr lang="en-US" baseline="0" smtClean="0"/>
              <a:t>for </a:t>
            </a:r>
            <a:endParaRPr lang="en-US" dirty="0"/>
          </a:p>
        </p:txBody>
      </p:sp>
      <p:sp>
        <p:nvSpPr>
          <p:cNvPr id="4" name="Date Placeholder 3"/>
          <p:cNvSpPr>
            <a:spLocks noGrp="1"/>
          </p:cNvSpPr>
          <p:nvPr>
            <p:ph type="dt" idx="10"/>
          </p:nvPr>
        </p:nvSpPr>
        <p:spPr/>
        <p:txBody>
          <a:bodyPr/>
          <a:lstStyle/>
          <a:p>
            <a:fld id="{8E38235E-8BD7-400E-8B01-05E421FCA08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886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Do.com</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err="1" smtClean="0"/>
              <a:t>Docusign</a:t>
            </a:r>
            <a:endParaRPr lang="en-US" baseline="0" dirty="0" smtClean="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3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this is a busy slide, but the main points are:</a:t>
            </a:r>
          </a:p>
          <a:p>
            <a:pPr marL="171450" indent="-171450">
              <a:buFontTx/>
              <a:buChar char="-"/>
            </a:pPr>
            <a:r>
              <a:rPr lang="en-US" dirty="0" smtClean="0"/>
              <a:t>We have SDKs</a:t>
            </a:r>
            <a:r>
              <a:rPr lang="en-US" baseline="0" dirty="0" smtClean="0"/>
              <a:t> (ADAL and O365 for most major platforms)</a:t>
            </a:r>
          </a:p>
          <a:p>
            <a:pPr marL="171450" indent="-171450">
              <a:buFontTx/>
              <a:buChar char="-"/>
            </a:pPr>
            <a:r>
              <a:rPr lang="en-US" baseline="0" dirty="0" smtClean="0"/>
              <a:t>You don’t need SDKs to leverage Office 365 APIs given they follow standards like </a:t>
            </a:r>
            <a:r>
              <a:rPr lang="en-US" baseline="0" dirty="0" err="1" smtClean="0"/>
              <a:t>Oauth</a:t>
            </a:r>
            <a:r>
              <a:rPr lang="en-US" baseline="0" dirty="0" smtClean="0"/>
              <a:t> and REST</a:t>
            </a:r>
          </a:p>
          <a:p>
            <a:pPr marL="171450" indent="-171450">
              <a:buFontTx/>
              <a:buChar char="-"/>
            </a:pPr>
            <a:r>
              <a:rPr lang="en-US" baseline="0" dirty="0" smtClean="0"/>
              <a:t>We offer a Yeoman Generator for building add-ins outside of Visual Studio</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5632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83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BUT WHY SHOULD YOU CARE ABOUT OFFICE DEVELOPMENT???</a:t>
            </a:r>
            <a:endParaRPr lang="en-US" dirty="0" smtClean="0"/>
          </a:p>
          <a:p>
            <a:endParaRPr lang="en-US" dirty="0" smtClean="0"/>
          </a:p>
          <a:p>
            <a:r>
              <a:rPr lang="en-US" dirty="0" smtClean="0"/>
              <a:t>BECAUSE</a:t>
            </a:r>
            <a:r>
              <a:rPr lang="en-US" baseline="0" dirty="0" smtClean="0"/>
              <a:t> THE OPPORTUNITY IS HUGE</a:t>
            </a:r>
            <a:endParaRPr lang="en-US" baseline="0" dirty="0"/>
          </a:p>
          <a:p>
            <a:endParaRPr lang="en-US" baseline="0" dirty="0"/>
          </a:p>
          <a:p>
            <a:r>
              <a:rPr lang="en-US" baseline="0" dirty="0" err="1" smtClean="0"/>
              <a:t>Keypoints</a:t>
            </a:r>
            <a:endParaRPr lang="en-US" baseline="0" dirty="0" smtClean="0"/>
          </a:p>
          <a:p>
            <a:pPr marL="171450" indent="-171450">
              <a:buFontTx/>
              <a:buChar char="-"/>
            </a:pPr>
            <a:r>
              <a:rPr lang="en-US" baseline="0" dirty="0" smtClean="0"/>
              <a:t>NUMEROUS people use Office (1.2B) and spend significant time in Office (2-3 hours daily)</a:t>
            </a:r>
          </a:p>
          <a:p>
            <a:pPr marL="171450" indent="-171450">
              <a:buFontTx/>
              <a:buChar char="-"/>
            </a:pPr>
            <a:r>
              <a:rPr lang="en-US" baseline="0" dirty="0" smtClean="0"/>
              <a:t>Office 365 has collected a staggering amount of data/insights about how/what people work on (470+ PB)</a:t>
            </a:r>
          </a:p>
          <a:p>
            <a:pPr marL="171450" indent="-171450">
              <a:buFontTx/>
              <a:buChar char="-"/>
            </a:pPr>
            <a:r>
              <a:rPr lang="en-US" baseline="0" dirty="0" smtClean="0"/>
              <a:t>We want developers exploit both of these advantages by extending the Office experience that is so popular and tap into the valuable data collected in Office 365</a:t>
            </a:r>
          </a:p>
          <a:p>
            <a:pPr marL="0" indent="0">
              <a:buFontTx/>
              <a:buNone/>
            </a:pPr>
            <a:endParaRPr lang="en-US" baseline="0" dirty="0"/>
          </a:p>
          <a:p>
            <a:pPr marL="0" indent="0">
              <a:buFontTx/>
              <a:buNone/>
            </a:pPr>
            <a:r>
              <a:rPr lang="en-US" baseline="0" dirty="0" smtClean="0"/>
              <a:t>Let’s start by looking at how we are enabling developers to extend the Office experience</a:t>
            </a: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4894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860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7</a:t>
            </a:fld>
            <a:endParaRPr lang="en-US"/>
          </a:p>
        </p:txBody>
      </p:sp>
    </p:spTree>
    <p:extLst>
      <p:ext uri="{BB962C8B-B14F-4D97-AF65-F5344CB8AC3E}">
        <p14:creationId xmlns:p14="http://schemas.microsoft.com/office/powerpoint/2010/main" val="136992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PPTX - Poll Everywhere</a:t>
            </a:r>
          </a:p>
          <a:p>
            <a:r>
              <a:rPr lang="en-US" dirty="0" smtClean="0"/>
              <a:t>Excel – People Graph</a:t>
            </a:r>
          </a:p>
          <a:p>
            <a:r>
              <a:rPr lang="en-US" dirty="0" smtClean="0"/>
              <a:t>Word</a:t>
            </a:r>
            <a:r>
              <a:rPr lang="en-US" baseline="0" dirty="0" smtClean="0"/>
              <a:t> - </a:t>
            </a:r>
            <a:r>
              <a:rPr lang="en-US" baseline="0" dirty="0" err="1" smtClean="0"/>
              <a:t>Docusign</a:t>
            </a:r>
            <a:endParaRPr lang="en-US" dirty="0" smtClean="0"/>
          </a:p>
          <a:p>
            <a:r>
              <a:rPr lang="en-US" dirty="0" smtClean="0"/>
              <a:t>Outlook - Maps and Boomerang</a:t>
            </a:r>
          </a:p>
          <a:p>
            <a:endParaRPr lang="en-US" dirty="0"/>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10</a:t>
            </a:fld>
            <a:endParaRPr lang="en-US"/>
          </a:p>
        </p:txBody>
      </p:sp>
    </p:spTree>
    <p:extLst>
      <p:ext uri="{BB962C8B-B14F-4D97-AF65-F5344CB8AC3E}">
        <p14:creationId xmlns:p14="http://schemas.microsoft.com/office/powerpoint/2010/main" val="81377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Demo Tiny Links (uses full-page,</a:t>
            </a:r>
            <a:r>
              <a:rPr lang="en-US" baseline="0" dirty="0" smtClean="0"/>
              <a:t> add-command, and dialog)</a:t>
            </a:r>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10/7/2015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10/7/2015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10/7/2015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22516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43542434"/>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10/7/2015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10/7/2015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10/7/2015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9262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65823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8135865"/>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079099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401279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4667659"/>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57057142"/>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882380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232498136"/>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44680"/>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813209"/>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29761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8498266"/>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6811317"/>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392937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9661833"/>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20705896"/>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1476697"/>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081109056"/>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141004"/>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273248"/>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48013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9319132"/>
      </p:ext>
    </p:extLst>
  </p:cSld>
  <p:clrMapOvr>
    <a:masterClrMapping/>
  </p:clrMapOvr>
  <p:transition>
    <p:fade/>
  </p:transition>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9409818"/>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89766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9791335"/>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01049054"/>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0310067"/>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96825222"/>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45835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862965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62396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34" Type="http://schemas.openxmlformats.org/officeDocument/2006/relationships/theme" Target="../theme/theme10.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image" Target="../media/image5.png"/><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image" Target="../media/image27.png"/><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theme" Target="../theme/theme11.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image" Target="../media/image27.png"/><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theme" Target="../theme/theme12.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34" Type="http://schemas.openxmlformats.org/officeDocument/2006/relationships/slideLayout" Target="../slideLayouts/slideLayout444.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33" Type="http://schemas.openxmlformats.org/officeDocument/2006/relationships/slideLayout" Target="../slideLayouts/slideLayout443.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slideLayout" Target="../slideLayouts/slideLayout439.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32" Type="http://schemas.openxmlformats.org/officeDocument/2006/relationships/slideLayout" Target="../slideLayouts/slideLayout442.xml"/><Relationship Id="rId37" Type="http://schemas.openxmlformats.org/officeDocument/2006/relationships/image" Target="../media/image27.png"/><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36" Type="http://schemas.openxmlformats.org/officeDocument/2006/relationships/theme" Target="../theme/theme13.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31" Type="http://schemas.openxmlformats.org/officeDocument/2006/relationships/slideLayout" Target="../slideLayouts/slideLayout441.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 Id="rId30" Type="http://schemas.openxmlformats.org/officeDocument/2006/relationships/slideLayout" Target="../slideLayouts/slideLayout440.xml"/><Relationship Id="rId35" Type="http://schemas.openxmlformats.org/officeDocument/2006/relationships/slideLayout" Target="../slideLayouts/slideLayout4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 Type="http://schemas.openxmlformats.org/officeDocument/2006/relationships/slideLayout" Target="../slideLayouts/slideLayout448.xml"/><Relationship Id="rId21" Type="http://schemas.openxmlformats.org/officeDocument/2006/relationships/slideLayout" Target="../slideLayouts/slideLayout466.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image" Target="../media/image20.png"/><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theme" Target="../theme/theme14.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4.xml"/><Relationship Id="rId13" Type="http://schemas.openxmlformats.org/officeDocument/2006/relationships/slideLayout" Target="../slideLayouts/slideLayout489.xml"/><Relationship Id="rId18" Type="http://schemas.openxmlformats.org/officeDocument/2006/relationships/slideLayout" Target="../slideLayouts/slideLayout494.xml"/><Relationship Id="rId26" Type="http://schemas.openxmlformats.org/officeDocument/2006/relationships/slideLayout" Target="../slideLayouts/slideLayout502.xml"/><Relationship Id="rId3" Type="http://schemas.openxmlformats.org/officeDocument/2006/relationships/slideLayout" Target="../slideLayouts/slideLayout479.xml"/><Relationship Id="rId21" Type="http://schemas.openxmlformats.org/officeDocument/2006/relationships/slideLayout" Target="../slideLayouts/slideLayout497.xml"/><Relationship Id="rId34" Type="http://schemas.openxmlformats.org/officeDocument/2006/relationships/slideLayout" Target="../slideLayouts/slideLayout510.xml"/><Relationship Id="rId7" Type="http://schemas.openxmlformats.org/officeDocument/2006/relationships/slideLayout" Target="../slideLayouts/slideLayout483.xml"/><Relationship Id="rId12" Type="http://schemas.openxmlformats.org/officeDocument/2006/relationships/slideLayout" Target="../slideLayouts/slideLayout488.xml"/><Relationship Id="rId17" Type="http://schemas.openxmlformats.org/officeDocument/2006/relationships/slideLayout" Target="../slideLayouts/slideLayout493.xml"/><Relationship Id="rId25" Type="http://schemas.openxmlformats.org/officeDocument/2006/relationships/slideLayout" Target="../slideLayouts/slideLayout501.xml"/><Relationship Id="rId33" Type="http://schemas.openxmlformats.org/officeDocument/2006/relationships/slideLayout" Target="../slideLayouts/slideLayout509.xml"/><Relationship Id="rId2" Type="http://schemas.openxmlformats.org/officeDocument/2006/relationships/slideLayout" Target="../slideLayouts/slideLayout478.xml"/><Relationship Id="rId16" Type="http://schemas.openxmlformats.org/officeDocument/2006/relationships/slideLayout" Target="../slideLayouts/slideLayout492.xml"/><Relationship Id="rId20" Type="http://schemas.openxmlformats.org/officeDocument/2006/relationships/slideLayout" Target="../slideLayouts/slideLayout496.xml"/><Relationship Id="rId29" Type="http://schemas.openxmlformats.org/officeDocument/2006/relationships/slideLayout" Target="../slideLayouts/slideLayout505.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11" Type="http://schemas.openxmlformats.org/officeDocument/2006/relationships/slideLayout" Target="../slideLayouts/slideLayout487.xml"/><Relationship Id="rId24" Type="http://schemas.openxmlformats.org/officeDocument/2006/relationships/slideLayout" Target="../slideLayouts/slideLayout500.xml"/><Relationship Id="rId32" Type="http://schemas.openxmlformats.org/officeDocument/2006/relationships/slideLayout" Target="../slideLayouts/slideLayout508.xml"/><Relationship Id="rId5" Type="http://schemas.openxmlformats.org/officeDocument/2006/relationships/slideLayout" Target="../slideLayouts/slideLayout481.xml"/><Relationship Id="rId15" Type="http://schemas.openxmlformats.org/officeDocument/2006/relationships/slideLayout" Target="../slideLayouts/slideLayout491.xml"/><Relationship Id="rId23" Type="http://schemas.openxmlformats.org/officeDocument/2006/relationships/slideLayout" Target="../slideLayouts/slideLayout499.xml"/><Relationship Id="rId28" Type="http://schemas.openxmlformats.org/officeDocument/2006/relationships/slideLayout" Target="../slideLayouts/slideLayout504.xml"/><Relationship Id="rId36" Type="http://schemas.openxmlformats.org/officeDocument/2006/relationships/image" Target="../media/image13.png"/><Relationship Id="rId10" Type="http://schemas.openxmlformats.org/officeDocument/2006/relationships/slideLayout" Target="../slideLayouts/slideLayout486.xml"/><Relationship Id="rId19" Type="http://schemas.openxmlformats.org/officeDocument/2006/relationships/slideLayout" Target="../slideLayouts/slideLayout495.xml"/><Relationship Id="rId31" Type="http://schemas.openxmlformats.org/officeDocument/2006/relationships/slideLayout" Target="../slideLayouts/slideLayout507.xml"/><Relationship Id="rId4" Type="http://schemas.openxmlformats.org/officeDocument/2006/relationships/slideLayout" Target="../slideLayouts/slideLayout480.xml"/><Relationship Id="rId9" Type="http://schemas.openxmlformats.org/officeDocument/2006/relationships/slideLayout" Target="../slideLayouts/slideLayout485.xml"/><Relationship Id="rId14" Type="http://schemas.openxmlformats.org/officeDocument/2006/relationships/slideLayout" Target="../slideLayouts/slideLayout490.xml"/><Relationship Id="rId22" Type="http://schemas.openxmlformats.org/officeDocument/2006/relationships/slideLayout" Target="../slideLayouts/slideLayout498.xml"/><Relationship Id="rId27" Type="http://schemas.openxmlformats.org/officeDocument/2006/relationships/slideLayout" Target="../slideLayouts/slideLayout503.xml"/><Relationship Id="rId30" Type="http://schemas.openxmlformats.org/officeDocument/2006/relationships/slideLayout" Target="../slideLayouts/slideLayout506.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34" Type="http://schemas.openxmlformats.org/officeDocument/2006/relationships/theme" Target="../theme/theme16.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slideLayout" Target="../slideLayouts/slideLayout541.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theme" Target="../theme/theme1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image" Target="../media/image5.png"/><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84.xml"/><Relationship Id="rId3" Type="http://schemas.openxmlformats.org/officeDocument/2006/relationships/slideLayout" Target="../slideLayouts/slideLayout579.xml"/><Relationship Id="rId7" Type="http://schemas.openxmlformats.org/officeDocument/2006/relationships/slideLayout" Target="../slideLayouts/slideLayout583.xml"/><Relationship Id="rId12" Type="http://schemas.openxmlformats.org/officeDocument/2006/relationships/image" Target="../media/image44.png"/><Relationship Id="rId2" Type="http://schemas.openxmlformats.org/officeDocument/2006/relationships/slideLayout" Target="../slideLayouts/slideLayout578.xml"/><Relationship Id="rId1" Type="http://schemas.openxmlformats.org/officeDocument/2006/relationships/slideLayout" Target="../slideLayouts/slideLayout577.xml"/><Relationship Id="rId6" Type="http://schemas.openxmlformats.org/officeDocument/2006/relationships/slideLayout" Target="../slideLayouts/slideLayout582.xml"/><Relationship Id="rId11" Type="http://schemas.openxmlformats.org/officeDocument/2006/relationships/theme" Target="../theme/theme18.xml"/><Relationship Id="rId5" Type="http://schemas.openxmlformats.org/officeDocument/2006/relationships/slideLayout" Target="../slideLayouts/slideLayout581.xml"/><Relationship Id="rId10" Type="http://schemas.openxmlformats.org/officeDocument/2006/relationships/slideLayout" Target="../slideLayouts/slideLayout586.xml"/><Relationship Id="rId4" Type="http://schemas.openxmlformats.org/officeDocument/2006/relationships/slideLayout" Target="../slideLayouts/slideLayout580.xml"/><Relationship Id="rId9" Type="http://schemas.openxmlformats.org/officeDocument/2006/relationships/slideLayout" Target="../slideLayouts/slideLayout58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94.xml"/><Relationship Id="rId3" Type="http://schemas.openxmlformats.org/officeDocument/2006/relationships/slideLayout" Target="../slideLayouts/slideLayout589.xml"/><Relationship Id="rId7" Type="http://schemas.openxmlformats.org/officeDocument/2006/relationships/slideLayout" Target="../slideLayouts/slideLayout593.xml"/><Relationship Id="rId12" Type="http://schemas.openxmlformats.org/officeDocument/2006/relationships/image" Target="../media/image44.png"/><Relationship Id="rId2" Type="http://schemas.openxmlformats.org/officeDocument/2006/relationships/slideLayout" Target="../slideLayouts/slideLayout588.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theme" Target="../theme/theme19.xml"/><Relationship Id="rId5" Type="http://schemas.openxmlformats.org/officeDocument/2006/relationships/slideLayout" Target="../slideLayouts/slideLayout591.xml"/><Relationship Id="rId10" Type="http://schemas.openxmlformats.org/officeDocument/2006/relationships/slideLayout" Target="../slideLayouts/slideLayout596.xml"/><Relationship Id="rId4" Type="http://schemas.openxmlformats.org/officeDocument/2006/relationships/slideLayout" Target="../slideLayouts/slideLayout590.xml"/><Relationship Id="rId9" Type="http://schemas.openxmlformats.org/officeDocument/2006/relationships/slideLayout" Target="../slideLayouts/slideLayout5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04.xml"/><Relationship Id="rId3" Type="http://schemas.openxmlformats.org/officeDocument/2006/relationships/slideLayout" Target="../slideLayouts/slideLayout599.xml"/><Relationship Id="rId7" Type="http://schemas.openxmlformats.org/officeDocument/2006/relationships/slideLayout" Target="../slideLayouts/slideLayout603.xml"/><Relationship Id="rId12" Type="http://schemas.openxmlformats.org/officeDocument/2006/relationships/image" Target="../media/image44.png"/><Relationship Id="rId2" Type="http://schemas.openxmlformats.org/officeDocument/2006/relationships/slideLayout" Target="../slideLayouts/slideLayout598.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theme" Target="../theme/theme20.xml"/><Relationship Id="rId5" Type="http://schemas.openxmlformats.org/officeDocument/2006/relationships/slideLayout" Target="../slideLayouts/slideLayout601.xml"/><Relationship Id="rId10" Type="http://schemas.openxmlformats.org/officeDocument/2006/relationships/slideLayout" Target="../slideLayouts/slideLayout606.xml"/><Relationship Id="rId4" Type="http://schemas.openxmlformats.org/officeDocument/2006/relationships/slideLayout" Target="../slideLayouts/slideLayout600.xml"/><Relationship Id="rId9" Type="http://schemas.openxmlformats.org/officeDocument/2006/relationships/slideLayout" Target="../slideLayouts/slideLayout6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image" Target="../media/image13.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8" Type="http://schemas.openxmlformats.org/officeDocument/2006/relationships/slideLayout" Target="../slideLayouts/slideLayout82.xml"/><Relationship Id="rId51"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54" Type="http://schemas.openxmlformats.org/officeDocument/2006/relationships/image" Target="../media/image13.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theme" Target="../theme/theme5.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8" Type="http://schemas.openxmlformats.org/officeDocument/2006/relationships/slideLayout" Target="../slideLayouts/slideLayout133.xml"/><Relationship Id="rId51"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theme" Target="../theme/theme6.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image" Target="../media/image5.png"/><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image" Target="../media/image20.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theme" Target="../theme/theme7.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image" Target="../media/image4.png"/><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theme" Target="../theme/theme9.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5.png"/><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54" r:id="rId21"/>
    <p:sldLayoutId id="2147484156" r:id="rId22"/>
    <p:sldLayoutId id="2147484158" r:id="rId23"/>
    <p:sldLayoutId id="2147484159" r:id="rId24"/>
    <p:sldLayoutId id="2147484160" r:id="rId25"/>
    <p:sldLayoutId id="2147484198" r:id="rId26"/>
    <p:sldLayoutId id="2147484718" r:id="rId27"/>
    <p:sldLayoutId id="2147484720"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 id="214748471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47580903"/>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03596136"/>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62376207"/>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4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426.xml"/><Relationship Id="rId4" Type="http://schemas.openxmlformats.org/officeDocument/2006/relationships/image" Target="../media/image69.emf"/></Relationships>
</file>

<file path=ppt/slides/_rels/slide1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4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6.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46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1.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70.emf"/><Relationship Id="rId12"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17.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65.png"/><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7.xml"/><Relationship Id="rId1" Type="http://schemas.openxmlformats.org/officeDocument/2006/relationships/slideLayout" Target="../slideLayouts/slideLayout390.xml"/><Relationship Id="rId4" Type="http://schemas.openxmlformats.org/officeDocument/2006/relationships/image" Target="../media/image8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515.xml"/></Relationships>
</file>

<file path=ppt/slides/_rels/slide23.xml.rels><?xml version="1.0" encoding="UTF-8" standalone="yes"?>
<Relationships xmlns="http://schemas.openxmlformats.org/package/2006/relationships"><Relationship Id="rId2" Type="http://schemas.openxmlformats.org/officeDocument/2006/relationships/hyperlink" Target="http://dev.office.com/training" TargetMode="Externa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514.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14.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601.xml"/><Relationship Id="rId5" Type="http://schemas.openxmlformats.org/officeDocument/2006/relationships/image" Target="../media/image87.emf"/><Relationship Id="rId4" Type="http://schemas.openxmlformats.org/officeDocument/2006/relationships/image" Target="../media/image86.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591.xml"/><Relationship Id="rId6" Type="http://schemas.openxmlformats.org/officeDocument/2006/relationships/image" Target="../media/image89.emf"/><Relationship Id="rId11" Type="http://schemas.openxmlformats.org/officeDocument/2006/relationships/image" Target="../media/image91.png"/><Relationship Id="rId5" Type="http://schemas.openxmlformats.org/officeDocument/2006/relationships/image" Target="../media/image88.emf"/><Relationship Id="rId10" Type="http://schemas.openxmlformats.org/officeDocument/2006/relationships/image" Target="../media/image90.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4.xml"/><Relationship Id="rId1" Type="http://schemas.openxmlformats.org/officeDocument/2006/relationships/slideLayout" Target="../slideLayouts/slideLayout14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xml"/><Relationship Id="rId1" Type="http://schemas.openxmlformats.org/officeDocument/2006/relationships/slideLayout" Target="../slideLayouts/slideLayout581.xml"/><Relationship Id="rId4" Type="http://schemas.openxmlformats.org/officeDocument/2006/relationships/image" Target="../media/image56.emf"/></Relationships>
</file>

<file path=ppt/slides/_rels/slide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p:cNvSpPr/>
          <p:nvPr/>
        </p:nvSpPr>
        <p:spPr bwMode="auto">
          <a:xfrm>
            <a:off x="10379803" y="1868875"/>
            <a:ext cx="1747601" cy="2277072"/>
          </a:xfrm>
          <a:prstGeom prst="cloud">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chemeClr val="tx1">
                  <a:lumMod val="75000"/>
                </a:schemeClr>
              </a:soli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989" y="1547019"/>
            <a:ext cx="3734131" cy="3734131"/>
          </a:xfrm>
          <a:prstGeom prst="rect">
            <a:avLst/>
          </a:prstGeom>
          <a:ln>
            <a:solidFill>
              <a:srgbClr val="0072C6"/>
            </a:solidFill>
          </a:ln>
        </p:spPr>
      </p:pic>
      <p:sp>
        <p:nvSpPr>
          <p:cNvPr id="2" name="Title 1"/>
          <p:cNvSpPr>
            <a:spLocks noGrp="1"/>
          </p:cNvSpPr>
          <p:nvPr>
            <p:ph type="title"/>
          </p:nvPr>
        </p:nvSpPr>
        <p:spPr/>
        <p:txBody>
          <a:bodyPr/>
          <a:lstStyle/>
          <a:p>
            <a:r>
              <a:rPr lang="en-US" dirty="0" smtClean="0">
                <a:solidFill>
                  <a:schemeClr val="tx1">
                    <a:lumMod val="75000"/>
                  </a:schemeClr>
                </a:solidFill>
              </a:rPr>
              <a:t>SharePoint Add-ins</a:t>
            </a:r>
            <a:endParaRPr lang="en-US" dirty="0">
              <a:solidFill>
                <a:schemeClr val="tx1">
                  <a:lumMod val="75000"/>
                </a:schemeClr>
              </a:solidFill>
            </a:endParaRPr>
          </a:p>
        </p:txBody>
      </p:sp>
      <p:sp>
        <p:nvSpPr>
          <p:cNvPr id="4" name="Text Placeholder 3"/>
          <p:cNvSpPr>
            <a:spLocks noGrp="1"/>
          </p:cNvSpPr>
          <p:nvPr>
            <p:ph type="body" sz="quarter" idx="4294967295"/>
          </p:nvPr>
        </p:nvSpPr>
        <p:spPr>
          <a:xfrm>
            <a:off x="269998" y="1190081"/>
            <a:ext cx="6758760" cy="5429659"/>
          </a:xfrm>
        </p:spPr>
        <p:txBody>
          <a:bodyPr/>
          <a:lstStyle/>
          <a:p>
            <a:pPr marL="571274" indent="-571274"/>
            <a:r>
              <a:rPr lang="en-US" dirty="0" smtClean="0">
                <a:solidFill>
                  <a:schemeClr val="tx1">
                    <a:lumMod val="75000"/>
                  </a:schemeClr>
                </a:solidFill>
              </a:rPr>
              <a:t>Logic decoupled from SharePoint</a:t>
            </a:r>
          </a:p>
          <a:p>
            <a:pPr marL="571274" indent="-571274"/>
            <a:r>
              <a:rPr lang="en-US" dirty="0">
                <a:solidFill>
                  <a:schemeClr val="tx1">
                    <a:lumMod val="75000"/>
                  </a:schemeClr>
                </a:solidFill>
              </a:rPr>
              <a:t>Communicates with SharePoint via rich APIs (REST or CSOM</a:t>
            </a:r>
            <a:r>
              <a:rPr lang="en-US" dirty="0" smtClean="0">
                <a:solidFill>
                  <a:schemeClr val="tx1">
                    <a:lumMod val="75000"/>
                  </a:schemeClr>
                </a:solidFill>
              </a:rPr>
              <a:t>)</a:t>
            </a:r>
          </a:p>
          <a:p>
            <a:pPr marL="571274" indent="-571274"/>
            <a:r>
              <a:rPr lang="en-US" dirty="0" smtClean="0">
                <a:solidFill>
                  <a:schemeClr val="tx1">
                    <a:lumMod val="75000"/>
                  </a:schemeClr>
                </a:solidFill>
              </a:rPr>
              <a:t>Built and hosted with any web platform</a:t>
            </a:r>
          </a:p>
          <a:p>
            <a:pPr marL="571274" indent="-571274"/>
            <a:r>
              <a:rPr lang="en-US" dirty="0" smtClean="0">
                <a:solidFill>
                  <a:schemeClr val="tx1">
                    <a:lumMod val="75000"/>
                  </a:schemeClr>
                </a:solidFill>
              </a:rPr>
              <a:t>Granular permission model powered by OAuth</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47" y="1547019"/>
            <a:ext cx="3734131" cy="3734131"/>
          </a:xfrm>
          <a:prstGeom prst="rect">
            <a:avLst/>
          </a:prstGeom>
          <a:ln>
            <a:solidFill>
              <a:srgbClr val="0072C6"/>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474" y="4235564"/>
            <a:ext cx="881266" cy="881266"/>
          </a:xfrm>
          <a:prstGeom prst="rect">
            <a:avLst/>
          </a:prstGeom>
        </p:spPr>
      </p:pic>
      <p:sp>
        <p:nvSpPr>
          <p:cNvPr id="5" name="Left-Right Arrow 4"/>
          <p:cNvSpPr/>
          <p:nvPr/>
        </p:nvSpPr>
        <p:spPr bwMode="auto">
          <a:xfrm>
            <a:off x="8845410" y="3070528"/>
            <a:ext cx="1516742" cy="716945"/>
          </a:xfrm>
          <a:prstGeom prst="leftRightArrow">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029" b="1" dirty="0">
                <a:solidFill>
                  <a:schemeClr val="tx1">
                    <a:lumMod val="75000"/>
                  </a:schemeClr>
                </a:solidFill>
                <a:ea typeface="Segoe UI" pitchFamily="34" charset="0"/>
                <a:cs typeface="Segoe UI" pitchFamily="34" charset="0"/>
              </a:rPr>
              <a:t>REST/CSOM</a:t>
            </a:r>
          </a:p>
        </p:txBody>
      </p:sp>
      <p:grpSp>
        <p:nvGrpSpPr>
          <p:cNvPr id="13" name="Group 12"/>
          <p:cNvGrpSpPr/>
          <p:nvPr/>
        </p:nvGrpSpPr>
        <p:grpSpPr>
          <a:xfrm>
            <a:off x="10609682" y="2119666"/>
            <a:ext cx="1441559" cy="875776"/>
            <a:chOff x="10025422" y="5988281"/>
            <a:chExt cx="1470844" cy="893570"/>
          </a:xfrm>
          <a:noFill/>
        </p:grpSpPr>
        <p:pic>
          <p:nvPicPr>
            <p:cNvPr id="9" name="Picture 4" descr="p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422" y="6091980"/>
              <a:ext cx="555687" cy="277843"/>
            </a:xfrm>
            <a:prstGeom prst="rect">
              <a:avLst/>
            </a:prstGeom>
            <a:grpFill/>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0616" y="6518842"/>
              <a:ext cx="985650" cy="264054"/>
            </a:xfrm>
            <a:prstGeom prst="rect">
              <a:avLst/>
            </a:prstGeom>
            <a:grpFill/>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79509" y="6419888"/>
              <a:ext cx="364066" cy="461963"/>
            </a:xfrm>
            <a:prstGeom prst="rect">
              <a:avLst/>
            </a:prstGeom>
            <a:grpFill/>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10636955" y="5988281"/>
              <a:ext cx="708548" cy="435029"/>
            </a:xfrm>
            <a:prstGeom prst="rect">
              <a:avLst/>
            </a:prstGeom>
            <a:grpFill/>
          </p:spPr>
        </p:pic>
      </p:grpSp>
      <p:grpSp>
        <p:nvGrpSpPr>
          <p:cNvPr id="17" name="Group 16"/>
          <p:cNvGrpSpPr/>
          <p:nvPr/>
        </p:nvGrpSpPr>
        <p:grpSpPr>
          <a:xfrm>
            <a:off x="8872576" y="3818868"/>
            <a:ext cx="3159383" cy="1383493"/>
            <a:chOff x="9168968" y="3895051"/>
            <a:chExt cx="3223575" cy="1411603"/>
          </a:xfrm>
        </p:grpSpPr>
        <p:sp>
          <p:nvSpPr>
            <p:cNvPr id="14" name="TextBox 13"/>
            <p:cNvSpPr txBox="1"/>
            <p:nvPr/>
          </p:nvSpPr>
          <p:spPr>
            <a:xfrm>
              <a:off x="9168968" y="3895051"/>
              <a:ext cx="1519840"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Web</a:t>
              </a:r>
            </a:p>
          </p:txBody>
        </p:sp>
        <p:sp>
          <p:nvSpPr>
            <p:cNvPr id="15" name="TextBox 14"/>
            <p:cNvSpPr txBox="1"/>
            <p:nvPr/>
          </p:nvSpPr>
          <p:spPr>
            <a:xfrm>
              <a:off x="9168968" y="4306736"/>
              <a:ext cx="2456057"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Write User Profiles</a:t>
              </a:r>
            </a:p>
          </p:txBody>
        </p:sp>
        <p:sp>
          <p:nvSpPr>
            <p:cNvPr id="16" name="TextBox 15"/>
            <p:cNvSpPr txBox="1"/>
            <p:nvPr/>
          </p:nvSpPr>
          <p:spPr>
            <a:xfrm>
              <a:off x="9168968" y="4734190"/>
              <a:ext cx="3223575" cy="572464"/>
            </a:xfrm>
            <a:prstGeom prst="rect">
              <a:avLst/>
            </a:prstGeom>
            <a:noFill/>
          </p:spPr>
          <p:txBody>
            <a:bodyPr wrap="none" lIns="179238" tIns="143391" rIns="179238" bIns="143391" rtlCol="0">
              <a:spAutoFit/>
            </a:bodyPr>
            <a:lstStyle/>
            <a:p>
              <a:pPr>
                <a:lnSpc>
                  <a:spcPct val="90000"/>
                </a:lnSpc>
                <a:spcAft>
                  <a:spcPts val="588"/>
                </a:spcAft>
              </a:pPr>
              <a:r>
                <a:rPr lang="en-US" sz="1960" dirty="0">
                  <a:solidFill>
                    <a:schemeClr val="tx1">
                      <a:lumMod val="75000"/>
                    </a:schemeClr>
                  </a:solidFill>
                </a:rPr>
                <a:t>Read Managed Metadata</a:t>
              </a:r>
            </a:p>
          </p:txBody>
        </p:sp>
      </p:grpSp>
    </p:spTree>
    <p:extLst>
      <p:ext uri="{BB962C8B-B14F-4D97-AF65-F5344CB8AC3E}">
        <p14:creationId xmlns:p14="http://schemas.microsoft.com/office/powerpoint/2010/main" val="291399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6768E-7 L 0.2941 0.00227 " pathEditMode="relative" rAng="0" ptsTypes="AA">
                                      <p:cBhvr>
                                        <p:cTn id="6" dur="2000" fill="hold"/>
                                        <p:tgtEl>
                                          <p:spTgt spid="6"/>
                                        </p:tgtEl>
                                        <p:attrNameLst>
                                          <p:attrName>ppt_x</p:attrName>
                                          <p:attrName>ppt_y</p:attrName>
                                        </p:attrNameLst>
                                      </p:cBhvr>
                                      <p:rCtr x="14705" y="113"/>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7"/>
                                        </p:tgtEl>
                                      </p:cBhvr>
                                      <p:by x="50000" y="50000"/>
                                    </p:animScale>
                                  </p:childTnLst>
                                </p:cTn>
                              </p:par>
                              <p:par>
                                <p:cTn id="19" presetID="42" presetClass="path" presetSubtype="0" accel="50000" decel="50000" fill="hold" nodeType="withEffect">
                                  <p:stCondLst>
                                    <p:cond delay="0"/>
                                  </p:stCondLst>
                                  <p:childTnLst>
                                    <p:animMotion origin="layout" path="M 8.83329E-7 -3.6768E-7 L -0.15318 0.00227 " pathEditMode="relative" rAng="0" ptsTypes="AA">
                                      <p:cBhvr>
                                        <p:cTn id="20" dur="2000" fill="hold"/>
                                        <p:tgtEl>
                                          <p:spTgt spid="7"/>
                                        </p:tgtEl>
                                        <p:attrNameLst>
                                          <p:attrName>ppt_x</p:attrName>
                                          <p:attrName>ppt_y</p:attrName>
                                        </p:attrNameLst>
                                      </p:cBhvr>
                                      <p:rCtr x="-7659" y="113"/>
                                    </p:animMotion>
                                  </p:childTnLst>
                                </p:cTn>
                              </p:par>
                              <p:par>
                                <p:cTn id="21" presetID="42" presetClass="path" presetSubtype="0" accel="50000" decel="50000" fill="hold" nodeType="withEffect">
                                  <p:stCondLst>
                                    <p:cond delay="0"/>
                                  </p:stCondLst>
                                  <p:childTnLst>
                                    <p:animMotion origin="layout" path="M 2.45341E-6 2.4512E-6 L 0.02514 -0.1818 " pathEditMode="relative" rAng="0" ptsTypes="AA">
                                      <p:cBhvr>
                                        <p:cTn id="22" dur="2000" fill="hold"/>
                                        <p:tgtEl>
                                          <p:spTgt spid="3"/>
                                        </p:tgtEl>
                                        <p:attrNameLst>
                                          <p:attrName>ppt_x</p:attrName>
                                          <p:attrName>ppt_y</p:attrName>
                                        </p:attrNameLst>
                                      </p:cBhvr>
                                      <p:rCtr x="1251" y="-9101"/>
                                    </p:animMotion>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36"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49539" y="3077443"/>
            <a:ext cx="9234857" cy="1116545"/>
            <a:chOff x="467869" y="3720523"/>
            <a:chExt cx="9611430" cy="1162075"/>
          </a:xfrm>
        </p:grpSpPr>
        <p:sp>
          <p:nvSpPr>
            <p:cNvPr id="47" name="Rectangle 46"/>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Parts</a:t>
              </a:r>
            </a:p>
            <a:p>
              <a:pPr marL="0" indent="0">
                <a:lnSpc>
                  <a:spcPct val="100000"/>
                </a:lnSpc>
                <a:spcBef>
                  <a:spcPts val="0"/>
                </a:spcBef>
                <a:spcAft>
                  <a:spcPts val="600"/>
                </a:spcAft>
                <a:buNone/>
              </a:pPr>
              <a:r>
                <a:rPr lang="en-US" sz="1899" dirty="0">
                  <a:solidFill>
                    <a:schemeClr val="tx1"/>
                  </a:solidFill>
                </a:rPr>
                <a:t>Create web parts that can interact with the SharePoint experience</a:t>
              </a:r>
            </a:p>
          </p:txBody>
        </p:sp>
      </p:grpSp>
      <p:grpSp>
        <p:nvGrpSpPr>
          <p:cNvPr id="54" name="Group 53"/>
          <p:cNvGrpSpPr/>
          <p:nvPr/>
        </p:nvGrpSpPr>
        <p:grpSpPr>
          <a:xfrm>
            <a:off x="449538" y="4225660"/>
            <a:ext cx="7916304" cy="1116544"/>
            <a:chOff x="467869" y="5289610"/>
            <a:chExt cx="8239110" cy="1162074"/>
          </a:xfrm>
        </p:grpSpPr>
        <p:sp>
          <p:nvSpPr>
            <p:cNvPr id="55" name="Rectangle 54"/>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Add-in Commands</a:t>
              </a:r>
            </a:p>
            <a:p>
              <a:pPr marL="0" indent="0">
                <a:lnSpc>
                  <a:spcPct val="100000"/>
                </a:lnSpc>
                <a:spcBef>
                  <a:spcPts val="0"/>
                </a:spcBef>
                <a:spcAft>
                  <a:spcPts val="600"/>
                </a:spcAft>
                <a:buNone/>
              </a:pPr>
              <a:r>
                <a:rPr lang="en-US" sz="1899" dirty="0">
                  <a:solidFill>
                    <a:schemeClr val="tx1"/>
                  </a:solidFill>
                </a:rPr>
                <a:t>Add new commands to the ribbon and contextual menus</a:t>
              </a:r>
            </a:p>
          </p:txBody>
        </p:sp>
      </p:grpSp>
      <p:grpSp>
        <p:nvGrpSpPr>
          <p:cNvPr id="61" name="Group 60"/>
          <p:cNvGrpSpPr/>
          <p:nvPr/>
        </p:nvGrpSpPr>
        <p:grpSpPr>
          <a:xfrm>
            <a:off x="449538" y="1915667"/>
            <a:ext cx="10357228" cy="1116545"/>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Full Page Add-ins</a:t>
              </a:r>
            </a:p>
            <a:p>
              <a:pPr marL="0" indent="0">
                <a:lnSpc>
                  <a:spcPct val="100000"/>
                </a:lnSpc>
                <a:spcBef>
                  <a:spcPts val="0"/>
                </a:spcBef>
                <a:spcAft>
                  <a:spcPts val="600"/>
                </a:spcAft>
                <a:buNone/>
              </a:pPr>
              <a:r>
                <a:rPr lang="en-US" sz="1899"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49539" y="5391867"/>
            <a:ext cx="8837412" cy="1116544"/>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99" dirty="0">
                    <a:solidFill>
                      <a:schemeClr val="tx1"/>
                    </a:solidFill>
                    <a:latin typeface="Segoe UI Light"/>
                  </a:rPr>
                  <a:t>SharePoint Dialog</a:t>
                </a:r>
              </a:p>
              <a:p>
                <a:pPr marL="0" indent="0">
                  <a:lnSpc>
                    <a:spcPct val="100000"/>
                  </a:lnSpc>
                  <a:spcBef>
                    <a:spcPts val="0"/>
                  </a:spcBef>
                  <a:spcAft>
                    <a:spcPts val="600"/>
                  </a:spcAft>
                  <a:buNone/>
                </a:pPr>
                <a:r>
                  <a:rPr lang="en-US" sz="1899"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4935452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33095" y="3649972"/>
            <a:ext cx="1691443" cy="500787"/>
            <a:chOff x="4975802" y="2787349"/>
            <a:chExt cx="1760415" cy="521208"/>
          </a:xfrm>
          <a:solidFill>
            <a:srgbClr val="0072C6"/>
          </a:solidFill>
        </p:grpSpPr>
        <p:sp>
          <p:nvSpPr>
            <p:cNvPr id="16" name="Rectangle 15"/>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Calendar</a:t>
              </a:r>
            </a:p>
          </p:txBody>
        </p:sp>
        <p:sp>
          <p:nvSpPr>
            <p:cNvPr id="17"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78513"/>
              <a:endParaRPr lang="en-US" sz="1730" dirty="0">
                <a:solidFill>
                  <a:srgbClr val="FFFFFF"/>
                </a:solidFill>
              </a:endParaRPr>
            </a:p>
          </p:txBody>
        </p:sp>
      </p:grpSp>
      <p:sp>
        <p:nvSpPr>
          <p:cNvPr id="2" name="Title 1"/>
          <p:cNvSpPr>
            <a:spLocks noGrp="1"/>
          </p:cNvSpPr>
          <p:nvPr>
            <p:ph type="title"/>
          </p:nvPr>
        </p:nvSpPr>
        <p:spPr/>
        <p:txBody>
          <a:bodyPr/>
          <a:lstStyle/>
          <a:p>
            <a:r>
              <a:rPr lang="en-US" dirty="0" smtClean="0"/>
              <a:t>Robust Office 365 APIs</a:t>
            </a:r>
            <a:endParaRPr lang="en-US" dirty="0"/>
          </a:p>
        </p:txBody>
      </p:sp>
      <p:sp>
        <p:nvSpPr>
          <p:cNvPr id="4" name="Rectangle 3"/>
          <p:cNvSpPr/>
          <p:nvPr/>
        </p:nvSpPr>
        <p:spPr bwMode="auto">
          <a:xfrm>
            <a:off x="1777740"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Office Graph</a:t>
            </a:r>
          </a:p>
        </p:txBody>
      </p:sp>
      <p:sp>
        <p:nvSpPr>
          <p:cNvPr id="5" name="TextBox 4"/>
          <p:cNvSpPr txBox="1"/>
          <p:nvPr/>
        </p:nvSpPr>
        <p:spPr>
          <a:xfrm>
            <a:off x="2890893" y="2835882"/>
            <a:ext cx="6486804" cy="603259"/>
          </a:xfrm>
          <a:prstGeom prst="rect">
            <a:avLst/>
          </a:prstGeom>
          <a:noFill/>
        </p:spPr>
        <p:txBody>
          <a:bodyPr wrap="square" lIns="175715" tIns="140572" rIns="175715" bIns="140572" rtlCol="0">
            <a:spAutoFit/>
          </a:bodyPr>
          <a:lstStyle/>
          <a:p>
            <a:pPr algn="ctr" defTabSz="896171">
              <a:lnSpc>
                <a:spcPct val="90000"/>
              </a:lnSpc>
              <a:spcAft>
                <a:spcPts val="576"/>
              </a:spcAft>
            </a:pPr>
            <a:r>
              <a:rPr lang="en-US" sz="2306" dirty="0"/>
              <a:t>https://graph.microsoft.com</a:t>
            </a:r>
          </a:p>
        </p:txBody>
      </p:sp>
      <p:grpSp>
        <p:nvGrpSpPr>
          <p:cNvPr id="6" name="Group 5"/>
          <p:cNvGrpSpPr/>
          <p:nvPr/>
        </p:nvGrpSpPr>
        <p:grpSpPr>
          <a:xfrm>
            <a:off x="8907676" y="3647772"/>
            <a:ext cx="1691443" cy="500787"/>
            <a:chOff x="8944087" y="2711730"/>
            <a:chExt cx="1760415" cy="521208"/>
          </a:xfrm>
          <a:solidFill>
            <a:srgbClr val="0072C6"/>
          </a:solidFill>
        </p:grpSpPr>
        <p:sp>
          <p:nvSpPr>
            <p:cNvPr id="7" name="Rectangle 6"/>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Search</a:t>
              </a:r>
            </a:p>
          </p:txBody>
        </p:sp>
        <p:sp>
          <p:nvSpPr>
            <p:cNvPr id="8"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9" name="Group 8"/>
          <p:cNvGrpSpPr/>
          <p:nvPr/>
        </p:nvGrpSpPr>
        <p:grpSpPr>
          <a:xfrm>
            <a:off x="8898129" y="4269512"/>
            <a:ext cx="1691443" cy="500787"/>
            <a:chOff x="9102738" y="3669845"/>
            <a:chExt cx="1760415" cy="521208"/>
          </a:xfrm>
          <a:solidFill>
            <a:srgbClr val="0072C6"/>
          </a:solidFill>
        </p:grpSpPr>
        <p:sp>
          <p:nvSpPr>
            <p:cNvPr id="10" name="Rectangle 9"/>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Social</a:t>
              </a:r>
            </a:p>
          </p:txBody>
        </p:sp>
        <p:sp>
          <p:nvSpPr>
            <p:cNvPr id="11"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2" name="Group 11"/>
          <p:cNvGrpSpPr/>
          <p:nvPr/>
        </p:nvGrpSpPr>
        <p:grpSpPr>
          <a:xfrm>
            <a:off x="3545698" y="3647772"/>
            <a:ext cx="1691443" cy="500787"/>
            <a:chOff x="2867799" y="2762517"/>
            <a:chExt cx="1760415" cy="521208"/>
          </a:xfrm>
          <a:solidFill>
            <a:srgbClr val="0072C6"/>
          </a:solidFill>
        </p:grpSpPr>
        <p:sp>
          <p:nvSpPr>
            <p:cNvPr id="13" name="Rectangle 12"/>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Mail</a:t>
              </a:r>
            </a:p>
          </p:txBody>
        </p:sp>
        <p:sp>
          <p:nvSpPr>
            <p:cNvPr id="14"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18" name="Group 17"/>
          <p:cNvGrpSpPr/>
          <p:nvPr/>
        </p:nvGrpSpPr>
        <p:grpSpPr>
          <a:xfrm>
            <a:off x="7139410" y="3647772"/>
            <a:ext cx="1691443" cy="500787"/>
            <a:chOff x="7083805" y="2787349"/>
            <a:chExt cx="1760415" cy="521208"/>
          </a:xfrm>
          <a:solidFill>
            <a:srgbClr val="0072C6"/>
          </a:solidFill>
        </p:grpSpPr>
        <p:sp>
          <p:nvSpPr>
            <p:cNvPr id="19" name="Rectangle 18"/>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People</a:t>
              </a:r>
            </a:p>
          </p:txBody>
        </p:sp>
        <p:sp>
          <p:nvSpPr>
            <p:cNvPr id="2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grpSp>
        <p:nvGrpSpPr>
          <p:cNvPr id="21" name="Group 20"/>
          <p:cNvGrpSpPr/>
          <p:nvPr/>
        </p:nvGrpSpPr>
        <p:grpSpPr>
          <a:xfrm>
            <a:off x="1758302" y="3647772"/>
            <a:ext cx="1691443" cy="500787"/>
            <a:chOff x="753803" y="2762517"/>
            <a:chExt cx="1760415" cy="521208"/>
          </a:xfrm>
          <a:solidFill>
            <a:srgbClr val="0072C6"/>
          </a:solidFill>
        </p:grpSpPr>
        <p:sp>
          <p:nvSpPr>
            <p:cNvPr id="22" name="Rectangle 21"/>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Documents</a:t>
              </a:r>
            </a:p>
          </p:txBody>
        </p:sp>
        <p:sp>
          <p:nvSpPr>
            <p:cNvPr id="23"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grpSp>
      <p:sp>
        <p:nvSpPr>
          <p:cNvPr id="24" name="Rectangle 23"/>
          <p:cNvSpPr/>
          <p:nvPr/>
        </p:nvSpPr>
        <p:spPr bwMode="auto">
          <a:xfrm>
            <a:off x="45382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Designed for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openness </a:t>
            </a:r>
            <a:r>
              <a:rPr lang="en-US" sz="1730" dirty="0">
                <a:solidFill>
                  <a:schemeClr val="bg1"/>
                </a:solidFill>
                <a:cs typeface="Segoe UI Semilight" panose="020B0402040204020203" pitchFamily="34" charset="0"/>
              </a:rPr>
              <a:t>and</a:t>
            </a:r>
            <a:r>
              <a:rPr lang="en-US" sz="1730" b="1" dirty="0">
                <a:solidFill>
                  <a:schemeClr val="bg1"/>
                </a:solidFill>
                <a:cs typeface="Segoe UI Semilight" panose="020B0402040204020203" pitchFamily="34" charset="0"/>
              </a:rPr>
              <a:t> </a:t>
            </a:r>
            <a:br>
              <a:rPr lang="en-US" sz="1730" b="1"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flexibility</a:t>
            </a:r>
          </a:p>
        </p:txBody>
      </p:sp>
      <p:sp>
        <p:nvSpPr>
          <p:cNvPr id="25" name="Rectangle 24"/>
          <p:cNvSpPr/>
          <p:nvPr/>
        </p:nvSpPr>
        <p:spPr bwMode="auto">
          <a:xfrm>
            <a:off x="4205388" y="1379125"/>
            <a:ext cx="3698797"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Enabling a </a:t>
            </a:r>
            <a:br>
              <a:rPr lang="en-US" sz="1730" dirty="0">
                <a:solidFill>
                  <a:schemeClr val="bg1"/>
                </a:solidFill>
                <a:cs typeface="Segoe UI Semilight" panose="020B0402040204020203" pitchFamily="34" charset="0"/>
              </a:rPr>
            </a:br>
            <a:r>
              <a:rPr lang="en-US" sz="1730" b="1" dirty="0">
                <a:solidFill>
                  <a:schemeClr val="bg1"/>
                </a:solidFill>
                <a:cs typeface="Segoe UI Semibold" panose="020B0702040204020203" pitchFamily="34" charset="0"/>
              </a:rPr>
              <a:t>consistent</a:t>
            </a:r>
            <a:r>
              <a:rPr lang="en-US" sz="1730" dirty="0">
                <a:solidFill>
                  <a:schemeClr val="bg1"/>
                </a:solidFill>
                <a:cs typeface="Segoe UI Semilight" panose="020B0402040204020203" pitchFamily="34" charset="0"/>
              </a:rPr>
              <a: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development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platform</a:t>
            </a:r>
          </a:p>
        </p:txBody>
      </p:sp>
      <p:sp>
        <p:nvSpPr>
          <p:cNvPr id="26" name="Rectangle 25"/>
          <p:cNvSpPr/>
          <p:nvPr/>
        </p:nvSpPr>
        <p:spPr bwMode="auto">
          <a:xfrm>
            <a:off x="7956945" y="1379125"/>
            <a:ext cx="3742726" cy="123000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5715"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Powering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a world </a:t>
            </a:r>
            <a:br>
              <a:rPr lang="en-US" sz="1730" dirty="0">
                <a:solidFill>
                  <a:schemeClr val="bg1"/>
                </a:solidFill>
                <a:cs typeface="Segoe UI Semilight" panose="020B0402040204020203" pitchFamily="34" charset="0"/>
              </a:rPr>
            </a:br>
            <a:r>
              <a:rPr lang="en-US" sz="1730" dirty="0">
                <a:solidFill>
                  <a:schemeClr val="bg1"/>
                </a:solidFill>
                <a:cs typeface="Segoe UI Semilight" panose="020B0402040204020203" pitchFamily="34" charset="0"/>
              </a:rPr>
              <a:t>of </a:t>
            </a:r>
            <a:r>
              <a:rPr lang="en-US" sz="1730" b="1" dirty="0">
                <a:solidFill>
                  <a:schemeClr val="bg1"/>
                </a:solidFill>
                <a:cs typeface="Segoe UI Semibold" panose="020B0702040204020203" pitchFamily="34" charset="0"/>
              </a:rPr>
              <a:t>devices</a:t>
            </a:r>
          </a:p>
        </p:txBody>
      </p:sp>
      <p:sp>
        <p:nvSpPr>
          <p:cNvPr id="27" name="Freeform 5"/>
          <p:cNvSpPr>
            <a:spLocks noChangeAspect="1" noEditPoints="1"/>
          </p:cNvSpPr>
          <p:nvPr/>
        </p:nvSpPr>
        <p:spPr bwMode="auto">
          <a:xfrm>
            <a:off x="2723257" y="1655891"/>
            <a:ext cx="981698" cy="62766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28" name="Arc 27"/>
          <p:cNvSpPr/>
          <p:nvPr/>
        </p:nvSpPr>
        <p:spPr>
          <a:xfrm rot="20676240">
            <a:off x="6861715" y="1966959"/>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grpSp>
        <p:nvGrpSpPr>
          <p:cNvPr id="29" name="Group 28"/>
          <p:cNvGrpSpPr>
            <a:grpSpLocks noChangeAspect="1"/>
          </p:cNvGrpSpPr>
          <p:nvPr/>
        </p:nvGrpSpPr>
        <p:grpSpPr>
          <a:xfrm>
            <a:off x="10129344" y="1701180"/>
            <a:ext cx="996747" cy="605750"/>
            <a:chOff x="3742936" y="4845974"/>
            <a:chExt cx="1597183" cy="970652"/>
          </a:xfrm>
          <a:solidFill>
            <a:srgbClr val="515151"/>
          </a:solidFill>
        </p:grpSpPr>
        <p:sp>
          <p:nvSpPr>
            <p:cNvPr id="30" name="Freeform 2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2" name="Freeform 5"/>
          <p:cNvSpPr>
            <a:spLocks noChangeAspect="1" noEditPoints="1"/>
          </p:cNvSpPr>
          <p:nvPr/>
        </p:nvSpPr>
        <p:spPr bwMode="auto">
          <a:xfrm>
            <a:off x="11277381" y="1868932"/>
            <a:ext cx="227824" cy="43799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3" name="Freeform 5"/>
          <p:cNvSpPr>
            <a:spLocks noChangeAspect="1" noEditPoints="1"/>
          </p:cNvSpPr>
          <p:nvPr/>
        </p:nvSpPr>
        <p:spPr bwMode="auto">
          <a:xfrm>
            <a:off x="9415797" y="1876588"/>
            <a:ext cx="577508" cy="43034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nvGrpSpPr>
          <p:cNvPr id="34" name="Group 33"/>
          <p:cNvGrpSpPr/>
          <p:nvPr/>
        </p:nvGrpSpPr>
        <p:grpSpPr>
          <a:xfrm>
            <a:off x="6178817" y="1546815"/>
            <a:ext cx="1474124" cy="888141"/>
            <a:chOff x="6293519" y="1918846"/>
            <a:chExt cx="1534235" cy="924357"/>
          </a:xfrm>
        </p:grpSpPr>
        <p:sp>
          <p:nvSpPr>
            <p:cNvPr id="35"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sp>
          <p:nvSpPr>
            <p:cNvPr id="36"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p>
              <a:pPr defTabSz="896171">
                <a:lnSpc>
                  <a:spcPct val="90000"/>
                </a:lnSpc>
              </a:pPr>
              <a:endParaRPr lang="en-US" sz="1730" dirty="0">
                <a:solidFill>
                  <a:srgbClr val="505050"/>
                </a:solidFill>
              </a:endParaRPr>
            </a:p>
          </p:txBody>
        </p:sp>
      </p:grpSp>
      <p:sp>
        <p:nvSpPr>
          <p:cNvPr id="37" name="Arc 36"/>
          <p:cNvSpPr/>
          <p:nvPr/>
        </p:nvSpPr>
        <p:spPr>
          <a:xfrm rot="9876240">
            <a:off x="6324224" y="1599817"/>
            <a:ext cx="688716" cy="43120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171">
              <a:lnSpc>
                <a:spcPct val="90000"/>
              </a:lnSpc>
            </a:pPr>
            <a:endParaRPr lang="en-US" sz="1730" dirty="0">
              <a:solidFill>
                <a:srgbClr val="505050"/>
              </a:solidFill>
            </a:endParaRPr>
          </a:p>
        </p:txBody>
      </p:sp>
      <p:pic>
        <p:nvPicPr>
          <p:cNvPr id="38"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479463" y="5092156"/>
            <a:ext cx="723291" cy="846153"/>
          </a:xfrm>
          <a:prstGeom prst="rect">
            <a:avLst/>
          </a:prstGeom>
          <a:noFill/>
          <a:ln>
            <a:noFill/>
          </a:ln>
          <a:effectLst/>
          <a:extLst/>
        </p:spPr>
      </p:pic>
      <p:sp>
        <p:nvSpPr>
          <p:cNvPr id="39" name="TextBox 38"/>
          <p:cNvSpPr txBox="1"/>
          <p:nvPr/>
        </p:nvSpPr>
        <p:spPr>
          <a:xfrm>
            <a:off x="4689712" y="5061711"/>
            <a:ext cx="1597003" cy="869410"/>
          </a:xfrm>
          <a:prstGeom prst="rect">
            <a:avLst/>
          </a:prstGeom>
          <a:noFill/>
        </p:spPr>
        <p:txBody>
          <a:bodyPr wrap="square" lIns="175715" tIns="140572" rIns="175715" bIns="140572" rtlCol="0">
            <a:spAutoFit/>
          </a:bodyPr>
          <a:lstStyle/>
          <a:p>
            <a:pPr defTabSz="896171">
              <a:lnSpc>
                <a:spcPct val="90000"/>
              </a:lnSpc>
              <a:spcAft>
                <a:spcPts val="576"/>
              </a:spcAft>
            </a:pPr>
            <a:r>
              <a:rPr lang="en-US" sz="4227" dirty="0"/>
              <a:t>iOS</a:t>
            </a:r>
          </a:p>
        </p:txBody>
      </p:sp>
      <p:sp>
        <p:nvSpPr>
          <p:cNvPr id="40" name="Freeform 39"/>
          <p:cNvSpPr>
            <a:spLocks noEditPoints="1"/>
          </p:cNvSpPr>
          <p:nvPr/>
        </p:nvSpPr>
        <p:spPr bwMode="auto">
          <a:xfrm>
            <a:off x="7013018" y="5144777"/>
            <a:ext cx="729630" cy="74090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sp>
        <p:nvSpPr>
          <p:cNvPr id="41" name="Rectangle 40"/>
          <p:cNvSpPr/>
          <p:nvPr/>
        </p:nvSpPr>
        <p:spPr>
          <a:xfrm>
            <a:off x="5292539" y="6050661"/>
            <a:ext cx="2100275" cy="443577"/>
          </a:xfrm>
          <a:prstGeom prst="rect">
            <a:avLst/>
          </a:prstGeom>
          <a:noFill/>
        </p:spPr>
        <p:txBody>
          <a:bodyPr wrap="none">
            <a:spAutoFit/>
          </a:bodyPr>
          <a:lstStyle/>
          <a:p>
            <a:pPr defTabSz="896171"/>
            <a:r>
              <a:rPr lang="en-US" sz="2306" dirty="0"/>
              <a:t>dev.office.com</a:t>
            </a:r>
            <a:r>
              <a:rPr lang="en-US" sz="1730" dirty="0"/>
              <a:t> </a:t>
            </a:r>
          </a:p>
        </p:txBody>
      </p:sp>
      <p:sp>
        <p:nvSpPr>
          <p:cNvPr id="42" name="Rectangle 41"/>
          <p:cNvSpPr/>
          <p:nvPr/>
        </p:nvSpPr>
        <p:spPr bwMode="auto">
          <a:xfrm>
            <a:off x="3539467"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Groups</a:t>
            </a:r>
          </a:p>
        </p:txBody>
      </p:sp>
      <p:sp>
        <p:nvSpPr>
          <p:cNvPr id="43" name="Rectangle 42"/>
          <p:cNvSpPr/>
          <p:nvPr/>
        </p:nvSpPr>
        <p:spPr bwMode="auto">
          <a:xfrm>
            <a:off x="5326864" y="42717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Notebooks</a:t>
            </a:r>
          </a:p>
        </p:txBody>
      </p:sp>
      <p:sp>
        <p:nvSpPr>
          <p:cNvPr id="44" name="Rectangle 43"/>
          <p:cNvSpPr/>
          <p:nvPr/>
        </p:nvSpPr>
        <p:spPr bwMode="auto">
          <a:xfrm>
            <a:off x="7133179" y="4269512"/>
            <a:ext cx="1691443" cy="5007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140572" rIns="175715" bIns="140572" numCol="1" rtlCol="0" anchor="t" anchorCtr="0" compatLnSpc="1">
            <a:prstTxWarp prst="textNoShape">
              <a:avLst/>
            </a:prstTxWarp>
          </a:bodyPr>
          <a:lstStyle/>
          <a:p>
            <a:pPr defTabSz="896171">
              <a:lnSpc>
                <a:spcPct val="90000"/>
              </a:lnSpc>
              <a:spcAft>
                <a:spcPts val="576"/>
              </a:spcAft>
            </a:pPr>
            <a:r>
              <a:rPr lang="en-US" sz="1730" dirty="0">
                <a:solidFill>
                  <a:schemeClr val="bg1"/>
                </a:solidFill>
                <a:cs typeface="Segoe UI Semilight" panose="020B0402040204020203" pitchFamily="34" charset="0"/>
              </a:rPr>
              <a:t>Videos</a:t>
            </a:r>
          </a:p>
        </p:txBody>
      </p:sp>
      <p:sp>
        <p:nvSpPr>
          <p:cNvPr id="45" name="Freeform 7"/>
          <p:cNvSpPr>
            <a:spLocks noChangeAspect="1" noEditPoints="1"/>
          </p:cNvSpPr>
          <p:nvPr/>
        </p:nvSpPr>
        <p:spPr bwMode="auto">
          <a:xfrm>
            <a:off x="6630962" y="4391016"/>
            <a:ext cx="259927" cy="273042"/>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6" name="Freeform 5"/>
          <p:cNvSpPr>
            <a:spLocks noEditPoints="1"/>
          </p:cNvSpPr>
          <p:nvPr/>
        </p:nvSpPr>
        <p:spPr bwMode="auto">
          <a:xfrm>
            <a:off x="3111346" y="4369069"/>
            <a:ext cx="320196" cy="2961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959">
              <a:solidFill>
                <a:srgbClr val="FFFFFF"/>
              </a:solidFill>
            </a:endParaRPr>
          </a:p>
        </p:txBody>
      </p:sp>
      <p:sp>
        <p:nvSpPr>
          <p:cNvPr id="47" name="Freeform 14"/>
          <p:cNvSpPr>
            <a:spLocks noEditPoints="1"/>
          </p:cNvSpPr>
          <p:nvPr/>
        </p:nvSpPr>
        <p:spPr bwMode="auto">
          <a:xfrm>
            <a:off x="8434482" y="4356065"/>
            <a:ext cx="267940" cy="31424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731"/>
            <a:endParaRPr lang="en-US" sz="1763">
              <a:solidFill>
                <a:srgbClr val="FFFFFF"/>
              </a:solidFill>
            </a:endParaRPr>
          </a:p>
        </p:txBody>
      </p:sp>
      <p:sp>
        <p:nvSpPr>
          <p:cNvPr id="48" name="Freeform 5"/>
          <p:cNvSpPr>
            <a:spLocks noChangeAspect="1" noEditPoints="1"/>
          </p:cNvSpPr>
          <p:nvPr/>
        </p:nvSpPr>
        <p:spPr bwMode="auto">
          <a:xfrm>
            <a:off x="4827024" y="4415171"/>
            <a:ext cx="286152" cy="243293"/>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6668546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Active Directory</a:t>
            </a:r>
          </a:p>
        </p:txBody>
      </p:sp>
      <p:sp>
        <p:nvSpPr>
          <p:cNvPr id="6" name="Cloud 5"/>
          <p:cNvSpPr/>
          <p:nvPr/>
        </p:nvSpPr>
        <p:spPr bwMode="auto">
          <a:xfrm>
            <a:off x="358850" y="1278164"/>
            <a:ext cx="10544276" cy="5502493"/>
          </a:xfrm>
          <a:prstGeom prst="clou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grpSp>
        <p:nvGrpSpPr>
          <p:cNvPr id="7" name="Group 6"/>
          <p:cNvGrpSpPr/>
          <p:nvPr/>
        </p:nvGrpSpPr>
        <p:grpSpPr>
          <a:xfrm>
            <a:off x="1485765" y="3241151"/>
            <a:ext cx="733984" cy="1244778"/>
            <a:chOff x="1969000" y="3774645"/>
            <a:chExt cx="748897" cy="1270069"/>
          </a:xfrm>
          <a:solidFill>
            <a:schemeClr val="tx1"/>
          </a:solidFill>
        </p:grpSpPr>
        <p:sp>
          <p:nvSpPr>
            <p:cNvPr id="8" name="Freeform 5"/>
            <p:cNvSpPr>
              <a:spLocks noChangeAspect="1" noEditPoints="1"/>
            </p:cNvSpPr>
            <p:nvPr/>
          </p:nvSpPr>
          <p:spPr bwMode="auto">
            <a:xfrm>
              <a:off x="1969000" y="4535409"/>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9" name="Straight Connector 8"/>
            <p:cNvCxnSpPr/>
            <p:nvPr/>
          </p:nvCxnSpPr>
          <p:spPr>
            <a:xfrm flipH="1">
              <a:off x="2268513" y="3774645"/>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19749" y="3241151"/>
            <a:ext cx="849826" cy="1279768"/>
            <a:chOff x="2717897" y="3774645"/>
            <a:chExt cx="867093" cy="1305770"/>
          </a:xfrm>
        </p:grpSpPr>
        <p:grpSp>
          <p:nvGrpSpPr>
            <p:cNvPr id="11" name="Group 10"/>
            <p:cNvGrpSpPr/>
            <p:nvPr/>
          </p:nvGrpSpPr>
          <p:grpSpPr>
            <a:xfrm>
              <a:off x="2787656" y="4507951"/>
              <a:ext cx="797334" cy="572464"/>
              <a:chOff x="2988675" y="4380756"/>
              <a:chExt cx="797334" cy="572464"/>
            </a:xfrm>
          </p:grpSpPr>
          <p:sp>
            <p:nvSpPr>
              <p:cNvPr id="13" name="TextBox 12"/>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14" name="Double Brace 13"/>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12" name="Straight Connector 11"/>
            <p:cNvCxnSpPr/>
            <p:nvPr/>
          </p:nvCxnSpPr>
          <p:spPr>
            <a:xfrm>
              <a:off x="2717897" y="3774645"/>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92056" y="2000348"/>
            <a:ext cx="3255385" cy="1654845"/>
            <a:chOff x="1343712" y="2086485"/>
            <a:chExt cx="3321527" cy="1688468"/>
          </a:xfrm>
        </p:grpSpPr>
        <p:sp>
          <p:nvSpPr>
            <p:cNvPr id="16" name="Isosceles Triangle 15"/>
            <p:cNvSpPr/>
            <p:nvPr/>
          </p:nvSpPr>
          <p:spPr bwMode="auto">
            <a:xfrm>
              <a:off x="2255579"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17" name="TextBox 16"/>
            <p:cNvSpPr txBox="1"/>
            <p:nvPr/>
          </p:nvSpPr>
          <p:spPr>
            <a:xfrm>
              <a:off x="1343712"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microsoft.onmicrosoft.com</a:t>
              </a:r>
            </a:p>
          </p:txBody>
        </p:sp>
      </p:grpSp>
      <p:grpSp>
        <p:nvGrpSpPr>
          <p:cNvPr id="18" name="Group 17"/>
          <p:cNvGrpSpPr/>
          <p:nvPr/>
        </p:nvGrpSpPr>
        <p:grpSpPr>
          <a:xfrm>
            <a:off x="4441975" y="3241151"/>
            <a:ext cx="733984" cy="1244778"/>
            <a:chOff x="4640669" y="2483742"/>
            <a:chExt cx="748897" cy="1270069"/>
          </a:xfrm>
          <a:solidFill>
            <a:schemeClr val="tx1"/>
          </a:solidFill>
        </p:grpSpPr>
        <p:sp>
          <p:nvSpPr>
            <p:cNvPr id="19" name="Freeform 5"/>
            <p:cNvSpPr>
              <a:spLocks noChangeAspect="1" noEditPoints="1"/>
            </p:cNvSpPr>
            <p:nvPr/>
          </p:nvSpPr>
          <p:spPr bwMode="auto">
            <a:xfrm>
              <a:off x="4640669" y="3244506"/>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20" name="Straight Connector 19"/>
            <p:cNvCxnSpPr/>
            <p:nvPr/>
          </p:nvCxnSpPr>
          <p:spPr>
            <a:xfrm flipH="1">
              <a:off x="4940182" y="2483742"/>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175960" y="3241151"/>
            <a:ext cx="849826" cy="1279768"/>
            <a:chOff x="5389566" y="2483742"/>
            <a:chExt cx="867093" cy="1305770"/>
          </a:xfrm>
        </p:grpSpPr>
        <p:grpSp>
          <p:nvGrpSpPr>
            <p:cNvPr id="22" name="Group 21"/>
            <p:cNvGrpSpPr/>
            <p:nvPr/>
          </p:nvGrpSpPr>
          <p:grpSpPr>
            <a:xfrm>
              <a:off x="5459325" y="3217048"/>
              <a:ext cx="797334" cy="572464"/>
              <a:chOff x="2988675" y="4380756"/>
              <a:chExt cx="797334" cy="572464"/>
            </a:xfrm>
          </p:grpSpPr>
          <p:sp>
            <p:nvSpPr>
              <p:cNvPr id="24" name="TextBox 23"/>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25" name="Double Brace 24"/>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23" name="Straight Connector 22"/>
            <p:cNvCxnSpPr/>
            <p:nvPr/>
          </p:nvCxnSpPr>
          <p:spPr>
            <a:xfrm>
              <a:off x="5389566" y="2483742"/>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48266" y="2000348"/>
            <a:ext cx="3255385" cy="1654845"/>
            <a:chOff x="4281578" y="2086485"/>
            <a:chExt cx="3321527" cy="1688468"/>
          </a:xfrm>
        </p:grpSpPr>
        <p:sp>
          <p:nvSpPr>
            <p:cNvPr id="27" name="Isosceles Triangle 26"/>
            <p:cNvSpPr/>
            <p:nvPr/>
          </p:nvSpPr>
          <p:spPr bwMode="auto">
            <a:xfrm>
              <a:off x="5193445"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28" name="TextBox 27"/>
            <p:cNvSpPr txBox="1"/>
            <p:nvPr/>
          </p:nvSpPr>
          <p:spPr>
            <a:xfrm>
              <a:off x="4281578"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contosotravel.onmicrosoft.com</a:t>
              </a:r>
            </a:p>
          </p:txBody>
        </p:sp>
      </p:grpSp>
      <p:grpSp>
        <p:nvGrpSpPr>
          <p:cNvPr id="29" name="Group 28"/>
          <p:cNvGrpSpPr/>
          <p:nvPr/>
        </p:nvGrpSpPr>
        <p:grpSpPr>
          <a:xfrm>
            <a:off x="7440500" y="3241151"/>
            <a:ext cx="733984" cy="1244778"/>
            <a:chOff x="8422957" y="2311050"/>
            <a:chExt cx="748897" cy="1270069"/>
          </a:xfrm>
          <a:solidFill>
            <a:schemeClr val="tx1"/>
          </a:solidFill>
        </p:grpSpPr>
        <p:sp>
          <p:nvSpPr>
            <p:cNvPr id="30" name="Freeform 5"/>
            <p:cNvSpPr>
              <a:spLocks noChangeAspect="1" noEditPoints="1"/>
            </p:cNvSpPr>
            <p:nvPr/>
          </p:nvSpPr>
          <p:spPr bwMode="auto">
            <a:xfrm>
              <a:off x="8422957" y="3071814"/>
              <a:ext cx="599026" cy="509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896171">
                <a:lnSpc>
                  <a:spcPct val="90000"/>
                </a:lnSpc>
                <a:spcAft>
                  <a:spcPts val="576"/>
                </a:spcAft>
              </a:pPr>
              <a:endParaRPr lang="en-US" sz="1345" b="1" dirty="0">
                <a:solidFill>
                  <a:schemeClr val="tx1"/>
                </a:solidFill>
              </a:endParaRPr>
            </a:p>
          </p:txBody>
        </p:sp>
        <p:cxnSp>
          <p:nvCxnSpPr>
            <p:cNvPr id="31" name="Straight Connector 30"/>
            <p:cNvCxnSpPr/>
            <p:nvPr/>
          </p:nvCxnSpPr>
          <p:spPr>
            <a:xfrm flipH="1">
              <a:off x="8722470" y="2311050"/>
              <a:ext cx="449384" cy="682252"/>
            </a:xfrm>
            <a:prstGeom prst="line">
              <a:avLst/>
            </a:prstGeom>
            <a:grp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174484" y="3241151"/>
            <a:ext cx="849826" cy="1279768"/>
            <a:chOff x="9171854" y="2311050"/>
            <a:chExt cx="867093" cy="1305770"/>
          </a:xfrm>
        </p:grpSpPr>
        <p:grpSp>
          <p:nvGrpSpPr>
            <p:cNvPr id="33" name="Group 32"/>
            <p:cNvGrpSpPr/>
            <p:nvPr/>
          </p:nvGrpSpPr>
          <p:grpSpPr>
            <a:xfrm>
              <a:off x="9241613" y="3044356"/>
              <a:ext cx="797334" cy="572464"/>
              <a:chOff x="2988675" y="4380756"/>
              <a:chExt cx="797334" cy="572464"/>
            </a:xfrm>
          </p:grpSpPr>
          <p:sp>
            <p:nvSpPr>
              <p:cNvPr id="35" name="TextBox 34"/>
              <p:cNvSpPr txBox="1"/>
              <p:nvPr/>
            </p:nvSpPr>
            <p:spPr>
              <a:xfrm>
                <a:off x="2988675" y="4380756"/>
                <a:ext cx="797334" cy="572464"/>
              </a:xfrm>
              <a:prstGeom prst="rect">
                <a:avLst/>
              </a:prstGeom>
              <a:noFill/>
            </p:spPr>
            <p:txBody>
              <a:bodyPr wrap="none" lIns="179238" tIns="143391" rIns="179238" bIns="143391" rtlCol="0">
                <a:spAutoFit/>
              </a:bodyPr>
              <a:lstStyle/>
              <a:p>
                <a:pPr>
                  <a:lnSpc>
                    <a:spcPct val="90000"/>
                  </a:lnSpc>
                  <a:spcAft>
                    <a:spcPts val="588"/>
                  </a:spcAft>
                </a:pPr>
                <a:r>
                  <a:rPr lang="en-US" sz="1960" dirty="0"/>
                  <a:t>app</a:t>
                </a:r>
              </a:p>
            </p:txBody>
          </p:sp>
          <p:sp>
            <p:nvSpPr>
              <p:cNvPr id="36" name="Double Brace 35"/>
              <p:cNvSpPr/>
              <p:nvPr/>
            </p:nvSpPr>
            <p:spPr>
              <a:xfrm>
                <a:off x="3059794" y="4452253"/>
                <a:ext cx="655096" cy="422455"/>
              </a:xfrm>
              <a:prstGeom prst="bracePair">
                <a:avLst/>
              </a:prstGeom>
              <a:noFill/>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cxnSp>
          <p:nvCxnSpPr>
            <p:cNvPr id="34" name="Straight Connector 33"/>
            <p:cNvCxnSpPr/>
            <p:nvPr/>
          </p:nvCxnSpPr>
          <p:spPr>
            <a:xfrm>
              <a:off x="9171854" y="2311050"/>
              <a:ext cx="382513" cy="68225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546791" y="2000348"/>
            <a:ext cx="3255385" cy="1654845"/>
            <a:chOff x="7264216" y="2086485"/>
            <a:chExt cx="3321527" cy="1688468"/>
          </a:xfrm>
        </p:grpSpPr>
        <p:sp>
          <p:nvSpPr>
            <p:cNvPr id="38" name="Isosceles Triangle 37"/>
            <p:cNvSpPr/>
            <p:nvPr/>
          </p:nvSpPr>
          <p:spPr bwMode="auto">
            <a:xfrm>
              <a:off x="8176083" y="2086485"/>
              <a:ext cx="1497795" cy="1344175"/>
            </a:xfrm>
            <a:prstGeom prst="triangle">
              <a:avLst/>
            </a:prstGeom>
            <a:solidFill>
              <a:srgbClr val="0078D7"/>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TextBox 38"/>
            <p:cNvSpPr txBox="1"/>
            <p:nvPr/>
          </p:nvSpPr>
          <p:spPr>
            <a:xfrm>
              <a:off x="7264216" y="3553354"/>
              <a:ext cx="3321527" cy="221599"/>
            </a:xfrm>
            <a:prstGeom prst="rect">
              <a:avLst/>
            </a:prstGeom>
            <a:solidFill>
              <a:schemeClr val="bg1">
                <a:lumMod val="85000"/>
              </a:schemeClr>
            </a:solidFill>
          </p:spPr>
          <p:txBody>
            <a:bodyPr wrap="square" lIns="179238" tIns="0" rIns="179238" bIns="0" rtlCol="0">
              <a:spAutoFit/>
            </a:bodyPr>
            <a:lstStyle/>
            <a:p>
              <a:pPr algn="ctr">
                <a:lnSpc>
                  <a:spcPct val="90000"/>
                </a:lnSpc>
                <a:spcAft>
                  <a:spcPts val="588"/>
                </a:spcAft>
              </a:pPr>
              <a:r>
                <a:rPr lang="en-US" sz="1568" dirty="0"/>
                <a:t>yourcompany.onmicrosoft.com</a:t>
              </a:r>
            </a:p>
          </p:txBody>
        </p:sp>
      </p:grpSp>
      <p:grpSp>
        <p:nvGrpSpPr>
          <p:cNvPr id="40" name="Group 39"/>
          <p:cNvGrpSpPr/>
          <p:nvPr/>
        </p:nvGrpSpPr>
        <p:grpSpPr>
          <a:xfrm>
            <a:off x="2275359" y="4526598"/>
            <a:ext cx="1882785" cy="1386707"/>
            <a:chOff x="2321589" y="4431973"/>
            <a:chExt cx="1921039" cy="1414882"/>
          </a:xfrm>
        </p:grpSpPr>
        <p:sp>
          <p:nvSpPr>
            <p:cNvPr id="41" name="TextBox 40"/>
            <p:cNvSpPr txBox="1"/>
            <p:nvPr/>
          </p:nvSpPr>
          <p:spPr>
            <a:xfrm>
              <a:off x="2321589" y="4544960"/>
              <a:ext cx="1921039" cy="1301895"/>
            </a:xfrm>
            <a:prstGeom prst="rect">
              <a:avLst/>
            </a:prstGeom>
            <a:noFill/>
          </p:spPr>
          <p:txBody>
            <a:bodyPr wrap="none" lIns="179238" tIns="143391" rIns="179238" bIns="143391" rtlCol="0">
              <a:spAutoFit/>
            </a:bodyPr>
            <a:lstStyle/>
            <a:p>
              <a:pPr>
                <a:lnSpc>
                  <a:spcPct val="90000"/>
                </a:lnSpc>
                <a:spcAft>
                  <a:spcPts val="588"/>
                </a:spcAft>
              </a:pPr>
              <a:r>
                <a:rPr lang="en-US" sz="1372" b="1" dirty="0"/>
                <a:t>Exchange Online</a:t>
              </a:r>
            </a:p>
            <a:p>
              <a:pPr>
                <a:lnSpc>
                  <a:spcPct val="90000"/>
                </a:lnSpc>
                <a:spcAft>
                  <a:spcPts val="588"/>
                </a:spcAft>
              </a:pPr>
              <a:r>
                <a:rPr lang="en-US" sz="1372" b="1" dirty="0"/>
                <a:t>SharePoint Online</a:t>
              </a:r>
            </a:p>
            <a:p>
              <a:pPr>
                <a:lnSpc>
                  <a:spcPct val="90000"/>
                </a:lnSpc>
                <a:spcAft>
                  <a:spcPts val="588"/>
                </a:spcAft>
              </a:pPr>
              <a:r>
                <a:rPr lang="en-US" sz="1372" b="1" dirty="0"/>
                <a:t>OneNote</a:t>
              </a:r>
            </a:p>
            <a:p>
              <a:pPr>
                <a:lnSpc>
                  <a:spcPct val="90000"/>
                </a:lnSpc>
                <a:spcAft>
                  <a:spcPts val="588"/>
                </a:spcAft>
              </a:pPr>
              <a:r>
                <a:rPr lang="en-US" sz="1372" b="1" dirty="0"/>
                <a:t>Yammer</a:t>
              </a:r>
            </a:p>
          </p:txBody>
        </p:sp>
        <p:sp>
          <p:nvSpPr>
            <p:cNvPr id="42" name="Left Brace 41"/>
            <p:cNvSpPr/>
            <p:nvPr/>
          </p:nvSpPr>
          <p:spPr>
            <a:xfrm rot="5400000">
              <a:off x="3064688"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3" name="Group 42"/>
          <p:cNvGrpSpPr/>
          <p:nvPr/>
        </p:nvGrpSpPr>
        <p:grpSpPr>
          <a:xfrm>
            <a:off x="5235768" y="4526599"/>
            <a:ext cx="1708778" cy="855807"/>
            <a:chOff x="5342147" y="4431973"/>
            <a:chExt cx="1743497" cy="873195"/>
          </a:xfrm>
        </p:grpSpPr>
        <p:sp>
          <p:nvSpPr>
            <p:cNvPr id="44" name="TextBox 43"/>
            <p:cNvSpPr txBox="1"/>
            <p:nvPr/>
          </p:nvSpPr>
          <p:spPr>
            <a:xfrm>
              <a:off x="5342147" y="4544960"/>
              <a:ext cx="1728550"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Travel Pro</a:t>
              </a:r>
            </a:p>
            <a:p>
              <a:pPr>
                <a:lnSpc>
                  <a:spcPct val="90000"/>
                </a:lnSpc>
                <a:spcAft>
                  <a:spcPts val="588"/>
                </a:spcAft>
              </a:pPr>
              <a:r>
                <a:rPr lang="en-US" sz="1372" i="1" dirty="0"/>
                <a:t>Expense Manager</a:t>
              </a:r>
            </a:p>
          </p:txBody>
        </p:sp>
        <p:sp>
          <p:nvSpPr>
            <p:cNvPr id="45" name="Left Brace 44"/>
            <p:cNvSpPr/>
            <p:nvPr/>
          </p:nvSpPr>
          <p:spPr>
            <a:xfrm rot="5400000">
              <a:off x="6085246" y="3728972"/>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grpSp>
        <p:nvGrpSpPr>
          <p:cNvPr id="46" name="Group 45"/>
          <p:cNvGrpSpPr/>
          <p:nvPr/>
        </p:nvGrpSpPr>
        <p:grpSpPr>
          <a:xfrm>
            <a:off x="8194610" y="4534105"/>
            <a:ext cx="1708778" cy="855807"/>
            <a:chOff x="8361106" y="4439632"/>
            <a:chExt cx="1743497" cy="873195"/>
          </a:xfrm>
        </p:grpSpPr>
        <p:sp>
          <p:nvSpPr>
            <p:cNvPr id="47" name="TextBox 46"/>
            <p:cNvSpPr txBox="1"/>
            <p:nvPr/>
          </p:nvSpPr>
          <p:spPr>
            <a:xfrm>
              <a:off x="8361106" y="4552619"/>
              <a:ext cx="1387239" cy="760208"/>
            </a:xfrm>
            <a:prstGeom prst="rect">
              <a:avLst/>
            </a:prstGeom>
            <a:noFill/>
          </p:spPr>
          <p:txBody>
            <a:bodyPr wrap="none" lIns="179238" tIns="143391" rIns="179238" bIns="143391" rtlCol="0">
              <a:spAutoFit/>
            </a:bodyPr>
            <a:lstStyle/>
            <a:p>
              <a:pPr>
                <a:lnSpc>
                  <a:spcPct val="90000"/>
                </a:lnSpc>
                <a:spcAft>
                  <a:spcPts val="588"/>
                </a:spcAft>
              </a:pPr>
              <a:r>
                <a:rPr lang="en-US" sz="1372" b="1" dirty="0"/>
                <a:t>Some App</a:t>
              </a:r>
            </a:p>
            <a:p>
              <a:pPr>
                <a:lnSpc>
                  <a:spcPct val="90000"/>
                </a:lnSpc>
                <a:spcAft>
                  <a:spcPts val="588"/>
                </a:spcAft>
              </a:pPr>
              <a:r>
                <a:rPr lang="en-US" sz="1372" dirty="0"/>
                <a:t>Another App</a:t>
              </a:r>
            </a:p>
          </p:txBody>
        </p:sp>
        <p:sp>
          <p:nvSpPr>
            <p:cNvPr id="48" name="Left Brace 47"/>
            <p:cNvSpPr/>
            <p:nvPr/>
          </p:nvSpPr>
          <p:spPr>
            <a:xfrm rot="5400000">
              <a:off x="9104205" y="3736631"/>
              <a:ext cx="297398" cy="1703399"/>
            </a:xfrm>
            <a:prstGeom prst="leftBrace">
              <a:avLst>
                <a:gd name="adj1" fmla="val 8333"/>
                <a:gd name="adj2" fmla="val 79755"/>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sp>
        <p:nvSpPr>
          <p:cNvPr id="49" name="TextBox 48"/>
          <p:cNvSpPr txBox="1"/>
          <p:nvPr/>
        </p:nvSpPr>
        <p:spPr>
          <a:xfrm>
            <a:off x="2275359" y="5698794"/>
            <a:ext cx="1553521" cy="479635"/>
          </a:xfrm>
          <a:prstGeom prst="rect">
            <a:avLst/>
          </a:prstGeom>
          <a:noFill/>
        </p:spPr>
        <p:txBody>
          <a:bodyPr wrap="none" lIns="179238" tIns="143391" rIns="179238" bIns="143391" rtlCol="0">
            <a:spAutoFit/>
          </a:bodyPr>
          <a:lstStyle/>
          <a:p>
            <a:pPr>
              <a:lnSpc>
                <a:spcPct val="90000"/>
              </a:lnSpc>
              <a:spcAft>
                <a:spcPts val="588"/>
              </a:spcAft>
            </a:pPr>
            <a:r>
              <a:rPr lang="en-US" sz="1372" i="1" dirty="0"/>
              <a:t>Microsoft Travel</a:t>
            </a:r>
          </a:p>
        </p:txBody>
      </p:sp>
    </p:spTree>
    <p:extLst>
      <p:ext uri="{BB962C8B-B14F-4D97-AF65-F5344CB8AC3E}">
        <p14:creationId xmlns:p14="http://schemas.microsoft.com/office/powerpoint/2010/main" val="5364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AD Applications</a:t>
            </a:r>
            <a:endParaRPr lang="en-US" dirty="0"/>
          </a:p>
        </p:txBody>
      </p:sp>
      <p:pic>
        <p:nvPicPr>
          <p:cNvPr id="5" name="Picture 4"/>
          <p:cNvPicPr>
            <a:picLocks noChangeAspect="1"/>
          </p:cNvPicPr>
          <p:nvPr/>
        </p:nvPicPr>
        <p:blipFill>
          <a:blip r:embed="rId3"/>
          <a:stretch>
            <a:fillRect/>
          </a:stretch>
        </p:blipFill>
        <p:spPr>
          <a:xfrm>
            <a:off x="181583" y="1355671"/>
            <a:ext cx="7951304" cy="2180657"/>
          </a:xfrm>
          <a:prstGeom prst="rect">
            <a:avLst/>
          </a:prstGeom>
        </p:spPr>
      </p:pic>
      <p:pic>
        <p:nvPicPr>
          <p:cNvPr id="4" name="Picture 11"/>
          <p:cNvPicPr>
            <a:picLocks noChangeAspect="1"/>
          </p:cNvPicPr>
          <p:nvPr/>
        </p:nvPicPr>
        <p:blipFill rotWithShape="1">
          <a:blip r:embed="rId4"/>
          <a:srcRect l="38956" r="1088" b="17214"/>
          <a:stretch/>
        </p:blipFill>
        <p:spPr>
          <a:xfrm>
            <a:off x="7591817" y="1432461"/>
            <a:ext cx="3923963" cy="4910202"/>
          </a:xfrm>
          <a:prstGeom prst="rect">
            <a:avLst/>
          </a:prstGeom>
          <a:ln w="3175">
            <a:noFill/>
          </a:ln>
        </p:spPr>
      </p:pic>
    </p:spTree>
    <p:extLst>
      <p:ext uri="{BB962C8B-B14F-4D97-AF65-F5344CB8AC3E}">
        <p14:creationId xmlns:p14="http://schemas.microsoft.com/office/powerpoint/2010/main" val="8451959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17045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Platform</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2178815835"/>
              </p:ext>
            </p:extLst>
          </p:nvPr>
        </p:nvGraphicFramePr>
        <p:xfrm>
          <a:off x="390555" y="1367782"/>
          <a:ext cx="11439425" cy="2038284"/>
        </p:xfrm>
        <a:graphic>
          <a:graphicData uri="http://schemas.openxmlformats.org/drawingml/2006/table">
            <a:tbl>
              <a:tblPr firstRow="1" bandRow="1">
                <a:tableStyleId>{93296810-A885-4BE3-A3E7-6D5BEEA58F35}</a:tableStyleId>
              </a:tblPr>
              <a:tblGrid>
                <a:gridCol w="2701553">
                  <a:extLst>
                    <a:ext uri="{9D8B030D-6E8A-4147-A177-3AD203B41FA5}">
                      <a16:colId xmlns:a16="http://schemas.microsoft.com/office/drawing/2014/main" val="364167817"/>
                    </a:ext>
                  </a:extLst>
                </a:gridCol>
                <a:gridCol w="672144">
                  <a:extLst>
                    <a:ext uri="{9D8B030D-6E8A-4147-A177-3AD203B41FA5}">
                      <a16:colId xmlns:a16="http://schemas.microsoft.com/office/drawing/2014/main" val="999347073"/>
                    </a:ext>
                  </a:extLst>
                </a:gridCol>
                <a:gridCol w="672144">
                  <a:extLst>
                    <a:ext uri="{9D8B030D-6E8A-4147-A177-3AD203B41FA5}">
                      <a16:colId xmlns:a16="http://schemas.microsoft.com/office/drawing/2014/main" val="2860114788"/>
                    </a:ext>
                  </a:extLst>
                </a:gridCol>
                <a:gridCol w="672144">
                  <a:extLst>
                    <a:ext uri="{9D8B030D-6E8A-4147-A177-3AD203B41FA5}">
                      <a16:colId xmlns:a16="http://schemas.microsoft.com/office/drawing/2014/main" val="4177738520"/>
                    </a:ext>
                  </a:extLst>
                </a:gridCol>
                <a:gridCol w="672144">
                  <a:extLst>
                    <a:ext uri="{9D8B030D-6E8A-4147-A177-3AD203B41FA5}">
                      <a16:colId xmlns:a16="http://schemas.microsoft.com/office/drawing/2014/main" val="1590951182"/>
                    </a:ext>
                  </a:extLst>
                </a:gridCol>
                <a:gridCol w="672144">
                  <a:extLst>
                    <a:ext uri="{9D8B030D-6E8A-4147-A177-3AD203B41FA5}">
                      <a16:colId xmlns:a16="http://schemas.microsoft.com/office/drawing/2014/main" val="1796620799"/>
                    </a:ext>
                  </a:extLst>
                </a:gridCol>
                <a:gridCol w="672144">
                  <a:extLst>
                    <a:ext uri="{9D8B030D-6E8A-4147-A177-3AD203B41FA5}">
                      <a16:colId xmlns:a16="http://schemas.microsoft.com/office/drawing/2014/main" val="952751486"/>
                    </a:ext>
                  </a:extLst>
                </a:gridCol>
                <a:gridCol w="672144">
                  <a:extLst>
                    <a:ext uri="{9D8B030D-6E8A-4147-A177-3AD203B41FA5}">
                      <a16:colId xmlns:a16="http://schemas.microsoft.com/office/drawing/2014/main" val="2613330142"/>
                    </a:ext>
                  </a:extLst>
                </a:gridCol>
                <a:gridCol w="672144">
                  <a:extLst>
                    <a:ext uri="{9D8B030D-6E8A-4147-A177-3AD203B41FA5}">
                      <a16:colId xmlns:a16="http://schemas.microsoft.com/office/drawing/2014/main" val="787165788"/>
                    </a:ext>
                  </a:extLst>
                </a:gridCol>
                <a:gridCol w="672144">
                  <a:extLst>
                    <a:ext uri="{9D8B030D-6E8A-4147-A177-3AD203B41FA5}">
                      <a16:colId xmlns:a16="http://schemas.microsoft.com/office/drawing/2014/main" val="1720074056"/>
                    </a:ext>
                  </a:extLst>
                </a:gridCol>
                <a:gridCol w="672144">
                  <a:extLst>
                    <a:ext uri="{9D8B030D-6E8A-4147-A177-3AD203B41FA5}">
                      <a16:colId xmlns:a16="http://schemas.microsoft.com/office/drawing/2014/main" val="3342116237"/>
                    </a:ext>
                  </a:extLst>
                </a:gridCol>
                <a:gridCol w="672144">
                  <a:extLst>
                    <a:ext uri="{9D8B030D-6E8A-4147-A177-3AD203B41FA5}">
                      <a16:colId xmlns:a16="http://schemas.microsoft.com/office/drawing/2014/main" val="3604417806"/>
                    </a:ext>
                  </a:extLst>
                </a:gridCol>
                <a:gridCol w="672144">
                  <a:extLst>
                    <a:ext uri="{9D8B030D-6E8A-4147-A177-3AD203B41FA5}">
                      <a16:colId xmlns:a16="http://schemas.microsoft.com/office/drawing/2014/main" val="545692717"/>
                    </a:ext>
                  </a:extLst>
                </a:gridCol>
                <a:gridCol w="672144">
                  <a:extLst>
                    <a:ext uri="{9D8B030D-6E8A-4147-A177-3AD203B41FA5}">
                      <a16:colId xmlns:a16="http://schemas.microsoft.com/office/drawing/2014/main" val="334580971"/>
                    </a:ext>
                  </a:extLst>
                </a:gridCol>
              </a:tblGrid>
              <a:tr h="672144">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tc>
                  <a:txBody>
                    <a:bodyPr/>
                    <a:lstStyle/>
                    <a:p>
                      <a:endParaRPr lang="en-US" sz="1700" dirty="0"/>
                    </a:p>
                  </a:txBody>
                  <a:tcPr marL="89619" marR="89619" marT="44810" marB="44810"/>
                </a:tc>
                <a:extLst>
                  <a:ext uri="{0D108BD9-81ED-4DB2-BD59-A6C34878D82A}">
                    <a16:rowId xmlns:a16="http://schemas.microsoft.com/office/drawing/2014/main" val="1332158174"/>
                  </a:ext>
                </a:extLst>
              </a:tr>
              <a:tr h="448096">
                <a:tc>
                  <a:txBody>
                    <a:bodyPr/>
                    <a:lstStyle/>
                    <a:p>
                      <a:r>
                        <a:rPr lang="en-US" sz="1700" dirty="0" smtClean="0"/>
                        <a:t>ADAL</a:t>
                      </a:r>
                      <a:r>
                        <a:rPr lang="en-US" sz="1700" baseline="0" dirty="0" smtClean="0"/>
                        <a:t> Library</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78855598"/>
                  </a:ext>
                </a:extLst>
              </a:tr>
              <a:tr h="448096">
                <a:tc>
                  <a:txBody>
                    <a:bodyPr/>
                    <a:lstStyle/>
                    <a:p>
                      <a:r>
                        <a:rPr lang="en-US" sz="1700" dirty="0" smtClean="0"/>
                        <a:t>Office 365 SDK</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468970452"/>
                  </a:ext>
                </a:extLst>
              </a:tr>
              <a:tr h="448096">
                <a:tc>
                  <a:txBody>
                    <a:bodyPr/>
                    <a:lstStyle/>
                    <a:p>
                      <a:r>
                        <a:rPr lang="en-US" sz="1700" dirty="0" smtClean="0"/>
                        <a:t>Dev.office.com Samples</a:t>
                      </a:r>
                      <a:endParaRPr lang="en-US" sz="1700" dirty="0"/>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tc>
                  <a:txBody>
                    <a:bodyPr/>
                    <a:lstStyle/>
                    <a:p>
                      <a:pPr algn="ctr"/>
                      <a:r>
                        <a:rPr lang="en-US" sz="2400" dirty="0" smtClean="0"/>
                        <a:t>✔</a:t>
                      </a:r>
                      <a:endParaRPr lang="en-US" sz="2400" dirty="0">
                        <a:solidFill>
                          <a:srgbClr val="0078D7"/>
                        </a:solidFill>
                      </a:endParaRPr>
                    </a:p>
                  </a:txBody>
                  <a:tcPr marL="89619" marR="89619" marT="44810" marB="44810"/>
                </a:tc>
                <a:extLst>
                  <a:ext uri="{0D108BD9-81ED-4DB2-BD59-A6C34878D82A}">
                    <a16:rowId xmlns:a16="http://schemas.microsoft.com/office/drawing/2014/main" val="3884538644"/>
                  </a:ext>
                </a:extLst>
              </a:tr>
            </a:tbl>
          </a:graphicData>
        </a:graphic>
      </p:graphicFrame>
      <p:pic>
        <p:nvPicPr>
          <p:cNvPr id="201" name="Picture 4" descr="ph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715" y="1575363"/>
            <a:ext cx="544621" cy="27231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p:cNvPicPr>
            <a:picLocks noChangeAspect="1"/>
          </p:cNvPicPr>
          <p:nvPr/>
        </p:nvPicPr>
        <p:blipFill rotWithShape="1">
          <a:blip r:embed="rId4" cstate="print">
            <a:extLst>
              <a:ext uri="{28A0092B-C50C-407E-A947-70E740481C1C}">
                <a14:useLocalDpi xmlns:a14="http://schemas.microsoft.com/office/drawing/2010/main" val="0"/>
              </a:ext>
            </a:extLst>
          </a:blip>
          <a:srcRect r="25784"/>
          <a:stretch/>
        </p:blipFill>
        <p:spPr>
          <a:xfrm>
            <a:off x="5196712" y="1602116"/>
            <a:ext cx="537715" cy="194099"/>
          </a:xfrm>
          <a:prstGeom prst="rect">
            <a:avLst/>
          </a:prstGeom>
        </p:spPr>
      </p:pic>
      <p:pic>
        <p:nvPicPr>
          <p:cNvPr id="203" name="Picture 202"/>
          <p:cNvPicPr>
            <a:picLocks noChangeAspect="1"/>
          </p:cNvPicPr>
          <p:nvPr/>
        </p:nvPicPr>
        <p:blipFill rotWithShape="1">
          <a:blip r:embed="rId5">
            <a:extLst>
              <a:ext uri="{28A0092B-C50C-407E-A947-70E740481C1C}">
                <a14:useLocalDpi xmlns:a14="http://schemas.microsoft.com/office/drawing/2010/main" val="0"/>
              </a:ext>
            </a:extLst>
          </a:blip>
          <a:srcRect l="4902" t="6073" r="7126" b="19348"/>
          <a:stretch/>
        </p:blipFill>
        <p:spPr>
          <a:xfrm>
            <a:off x="11228941" y="1479673"/>
            <a:ext cx="484649" cy="455686"/>
          </a:xfrm>
          <a:prstGeom prst="rect">
            <a:avLst/>
          </a:prstGeom>
        </p:spPr>
      </p:pic>
      <p:pic>
        <p:nvPicPr>
          <p:cNvPr id="204" name="Picture 203"/>
          <p:cNvPicPr>
            <a:picLocks noChangeAspect="1"/>
          </p:cNvPicPr>
          <p:nvPr/>
        </p:nvPicPr>
        <p:blipFill rotWithShape="1">
          <a:blip r:embed="rId6" cstate="print">
            <a:extLst>
              <a:ext uri="{28A0092B-C50C-407E-A947-70E740481C1C}">
                <a14:useLocalDpi xmlns:a14="http://schemas.microsoft.com/office/drawing/2010/main" val="0"/>
              </a:ext>
            </a:extLst>
          </a:blip>
          <a:srcRect l="13445" t="17569" r="13162" b="17640"/>
          <a:stretch/>
        </p:blipFill>
        <p:spPr>
          <a:xfrm>
            <a:off x="10565875" y="1491067"/>
            <a:ext cx="500872" cy="442171"/>
          </a:xfrm>
          <a:prstGeom prst="rect">
            <a:avLst/>
          </a:prstGeom>
        </p:spPr>
      </p:pic>
      <p:pic>
        <p:nvPicPr>
          <p:cNvPr id="205" name="Picture 14"/>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9264829" y="1453728"/>
            <a:ext cx="413977" cy="484292"/>
          </a:xfrm>
          <a:prstGeom prst="rect">
            <a:avLst/>
          </a:prstGeom>
          <a:noFill/>
          <a:ln>
            <a:noFill/>
          </a:ln>
          <a:effectLst/>
          <a:extLst/>
        </p:spPr>
      </p:pic>
      <p:grpSp>
        <p:nvGrpSpPr>
          <p:cNvPr id="18" name="Group 17"/>
          <p:cNvGrpSpPr/>
          <p:nvPr/>
        </p:nvGrpSpPr>
        <p:grpSpPr>
          <a:xfrm>
            <a:off x="9896964" y="1451499"/>
            <a:ext cx="429021" cy="484261"/>
            <a:chOff x="10113496" y="4179656"/>
            <a:chExt cx="437738" cy="494100"/>
          </a:xfrm>
        </p:grpSpPr>
        <p:sp>
          <p:nvSpPr>
            <p:cNvPr id="207" name="Freeform 24"/>
            <p:cNvSpPr>
              <a:spLocks/>
            </p:cNvSpPr>
            <p:nvPr/>
          </p:nvSpPr>
          <p:spPr bwMode="auto">
            <a:xfrm>
              <a:off x="10113496" y="4294883"/>
              <a:ext cx="437738" cy="378873"/>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r>
                <a:rPr lang="en-US" sz="1798" dirty="0">
                  <a:solidFill>
                    <a:srgbClr val="FFFFFF"/>
                  </a:solidFill>
                </a:rPr>
                <a:t>z</a:t>
              </a:r>
            </a:p>
          </p:txBody>
        </p:sp>
        <p:sp>
          <p:nvSpPr>
            <p:cNvPr id="208" name="Freeform 25"/>
            <p:cNvSpPr>
              <a:spLocks/>
            </p:cNvSpPr>
            <p:nvPr/>
          </p:nvSpPr>
          <p:spPr bwMode="auto">
            <a:xfrm>
              <a:off x="10332362" y="4179656"/>
              <a:ext cx="109591" cy="119610"/>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54" tIns="45676" rIns="91354" bIns="45676" numCol="1" anchor="t" anchorCtr="0" compatLnSpc="1">
              <a:prstTxWarp prst="textNoShape">
                <a:avLst/>
              </a:prstTxWarp>
            </a:bodyPr>
            <a:lstStyle/>
            <a:p>
              <a:pPr defTabSz="931736"/>
              <a:endParaRPr lang="en-US" sz="1798">
                <a:solidFill>
                  <a:srgbClr val="FFFFFF"/>
                </a:solidFill>
              </a:endParaRPr>
            </a:p>
          </p:txBody>
        </p:sp>
      </p:grpSp>
      <p:pic>
        <p:nvPicPr>
          <p:cNvPr id="209" name="Picture 208"/>
          <p:cNvPicPr>
            <a:picLocks noChangeAspect="1"/>
          </p:cNvPicPr>
          <p:nvPr/>
        </p:nvPicPr>
        <p:blipFill rotWithShape="1">
          <a:blip r:embed="rId8" cstate="print">
            <a:extLst>
              <a:ext uri="{28A0092B-C50C-407E-A947-70E740481C1C}">
                <a14:useLocalDpi xmlns:a14="http://schemas.microsoft.com/office/drawing/2010/main" val="0"/>
              </a:ext>
            </a:extLst>
          </a:blip>
          <a:srcRect t="44093" r="11119"/>
          <a:stretch/>
        </p:blipFill>
        <p:spPr>
          <a:xfrm>
            <a:off x="3172726" y="1517531"/>
            <a:ext cx="537715" cy="330142"/>
          </a:xfrm>
          <a:prstGeom prst="rect">
            <a:avLst/>
          </a:prstGeom>
        </p:spPr>
      </p:pic>
      <p:grpSp>
        <p:nvGrpSpPr>
          <p:cNvPr id="210" name="Group 209"/>
          <p:cNvGrpSpPr>
            <a:grpSpLocks noChangeAspect="1"/>
          </p:cNvGrpSpPr>
          <p:nvPr/>
        </p:nvGrpSpPr>
        <p:grpSpPr>
          <a:xfrm>
            <a:off x="3925698" y="1431410"/>
            <a:ext cx="380978" cy="537715"/>
            <a:chOff x="1214438" y="4121151"/>
            <a:chExt cx="1558925" cy="2200275"/>
          </a:xfrm>
        </p:grpSpPr>
        <p:sp>
          <p:nvSpPr>
            <p:cNvPr id="211"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sp>
          <p:nvSpPr>
            <p:cNvPr id="212"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3" rIns="91367" bIns="45683" numCol="1" anchor="t" anchorCtr="0" compatLnSpc="1">
              <a:prstTxWarp prst="textNoShape">
                <a:avLst/>
              </a:prstTxWarp>
            </a:bodyPr>
            <a:lstStyle/>
            <a:p>
              <a:pPr defTabSz="931913"/>
              <a:endParaRPr lang="en-US" sz="1798">
                <a:solidFill>
                  <a:srgbClr val="FFFFFF"/>
                </a:solidFill>
              </a:endParaRPr>
            </a:p>
          </p:txBody>
        </p:sp>
      </p:grpSp>
      <p:pic>
        <p:nvPicPr>
          <p:cNvPr id="213" name="Picture 2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3496" y="1493841"/>
            <a:ext cx="448096" cy="448096"/>
          </a:xfrm>
          <a:prstGeom prst="rect">
            <a:avLst/>
          </a:prstGeom>
        </p:spPr>
      </p:pic>
      <p:pic>
        <p:nvPicPr>
          <p:cNvPr id="21" name="Picture 2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894097" y="1481782"/>
            <a:ext cx="472214" cy="472214"/>
          </a:xfrm>
          <a:prstGeom prst="rect">
            <a:avLst/>
          </a:prstGeom>
        </p:spPr>
      </p:pic>
      <p:sp>
        <p:nvSpPr>
          <p:cNvPr id="216" name="Freeform 215"/>
          <p:cNvSpPr>
            <a:spLocks noEditPoints="1"/>
          </p:cNvSpPr>
          <p:nvPr/>
        </p:nvSpPr>
        <p:spPr bwMode="auto">
          <a:xfrm>
            <a:off x="8567665" y="1493841"/>
            <a:ext cx="448096" cy="44809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7857" tIns="43928" rIns="87857" bIns="43928" numCol="1" anchor="t" anchorCtr="0" compatLnSpc="1">
            <a:prstTxWarp prst="textNoShape">
              <a:avLst/>
            </a:prstTxWarp>
          </a:bodyPr>
          <a:lstStyle/>
          <a:p>
            <a:pPr defTabSz="896171"/>
            <a:endParaRPr lang="en-US" sz="1730" dirty="0">
              <a:solidFill>
                <a:srgbClr val="505050"/>
              </a:solidFill>
            </a:endParaRPr>
          </a:p>
        </p:txBody>
      </p:sp>
      <p:pic>
        <p:nvPicPr>
          <p:cNvPr id="22" name="Picture 21"/>
          <p:cNvPicPr>
            <a:picLocks noChangeAspect="1"/>
          </p:cNvPicPr>
          <p:nvPr/>
        </p:nvPicPr>
        <p:blipFill rotWithShape="1">
          <a:blip r:embed="rId11">
            <a:biLevel thresh="25000"/>
            <a:extLst>
              <a:ext uri="{28A0092B-C50C-407E-A947-70E740481C1C}">
                <a14:useLocalDpi xmlns:a14="http://schemas.microsoft.com/office/drawing/2010/main" val="0"/>
              </a:ext>
            </a:extLst>
          </a:blip>
          <a:srcRect l="18919" t="20304" r="18644" b="19188"/>
          <a:stretch/>
        </p:blipFill>
        <p:spPr>
          <a:xfrm rot="18677624">
            <a:off x="7220020" y="1553483"/>
            <a:ext cx="573230" cy="438563"/>
          </a:xfrm>
          <a:prstGeom prst="rect">
            <a:avLst/>
          </a:prstGeom>
        </p:spPr>
      </p:pic>
      <p:pic>
        <p:nvPicPr>
          <p:cNvPr id="26" name="Picture 2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7802511" y="1368926"/>
            <a:ext cx="627352" cy="627352"/>
          </a:xfrm>
          <a:prstGeom prst="rect">
            <a:avLst/>
          </a:prstGeom>
        </p:spPr>
      </p:pic>
      <p:sp>
        <p:nvSpPr>
          <p:cNvPr id="3" name="TextBox 2"/>
          <p:cNvSpPr txBox="1"/>
          <p:nvPr/>
        </p:nvSpPr>
        <p:spPr>
          <a:xfrm>
            <a:off x="416252" y="3952875"/>
            <a:ext cx="11439425" cy="1625060"/>
          </a:xfrm>
          <a:prstGeom prst="rect">
            <a:avLst/>
          </a:prstGeom>
          <a:noFill/>
        </p:spPr>
        <p:txBody>
          <a:bodyPr wrap="square" lIns="182880" tIns="146304" rIns="182880" bIns="146304" rtlCol="0">
            <a:spAutoFit/>
          </a:bodyPr>
          <a:lstStyle/>
          <a:p>
            <a:pPr>
              <a:lnSpc>
                <a:spcPct val="90000"/>
              </a:lnSpc>
              <a:spcAft>
                <a:spcPts val="600"/>
              </a:spcAft>
            </a:pPr>
            <a:r>
              <a:rPr lang="en-US" sz="3200" spc="-100" dirty="0" smtClean="0">
                <a:ln w="3175">
                  <a:noFill/>
                </a:ln>
                <a:solidFill>
                  <a:schemeClr val="bg1">
                    <a:lumMod val="75000"/>
                  </a:schemeClr>
                </a:solidFill>
                <a:latin typeface="+mj-lt"/>
                <a:cs typeface="Segoe UI" pitchFamily="34" charset="0"/>
              </a:rPr>
              <a:t>Azure AD and Office 365 offer Libraries/SDKs, but they are not mandatory as the platform is building on web standards such as OAuth2, REST, and OData</a:t>
            </a:r>
            <a:endParaRPr lang="en-US" sz="3200" spc="-100" dirty="0">
              <a:ln w="3175">
                <a:noFill/>
              </a:ln>
              <a:solidFill>
                <a:schemeClr val="bg1">
                  <a:lumMod val="75000"/>
                </a:schemeClr>
              </a:solidFill>
              <a:latin typeface="+mj-lt"/>
              <a:cs typeface="Segoe UI" pitchFamily="34" charset="0"/>
            </a:endParaRPr>
          </a:p>
        </p:txBody>
      </p:sp>
    </p:spTree>
    <p:extLst>
      <p:ext uri="{BB962C8B-B14F-4D97-AF65-F5344CB8AC3E}">
        <p14:creationId xmlns:p14="http://schemas.microsoft.com/office/powerpoint/2010/main" val="978485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smtClean="0">
                <a:gradFill>
                  <a:gsLst>
                    <a:gs pos="0">
                      <a:srgbClr val="FFFFFF"/>
                    </a:gs>
                    <a:gs pos="100000">
                      <a:srgbClr val="FFFFFF"/>
                    </a:gs>
                  </a:gsLst>
                  <a:lin ang="5400000" scaled="0"/>
                </a:gradFill>
                <a:latin typeface="Segoe UI Light"/>
              </a:rPr>
              <a:t>Add-in </a:t>
            </a:r>
            <a:r>
              <a:rPr lang="en-US" sz="2744" dirty="0">
                <a:gradFill>
                  <a:gsLst>
                    <a:gs pos="0">
                      <a:srgbClr val="FFFFFF"/>
                    </a:gs>
                    <a:gs pos="100000">
                      <a:srgbClr val="FFFFFF"/>
                    </a:gs>
                  </a:gsLst>
                  <a:lin ang="5400000" scaled="0"/>
                </a:gradFill>
                <a:latin typeface="Segoe UI Light"/>
              </a:rPr>
              <a:t>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smtClean="0">
                <a:gradFill>
                  <a:gsLst>
                    <a:gs pos="100000">
                      <a:schemeClr val="bg2"/>
                    </a:gs>
                    <a:gs pos="0">
                      <a:schemeClr val="bg2"/>
                    </a:gs>
                  </a:gsLst>
                  <a:lin ang="5400000" scaled="0"/>
                </a:gradFill>
              </a:rPr>
              <a:t>Extend with Add-ins</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Connect with Office </a:t>
            </a:r>
            <a:r>
              <a:rPr lang="en-US" dirty="0">
                <a:gradFill>
                  <a:gsLst>
                    <a:gs pos="100000">
                      <a:schemeClr val="bg2"/>
                    </a:gs>
                    <a:gs pos="0">
                      <a:schemeClr val="bg2"/>
                    </a:gs>
                  </a:gsLst>
                  <a:lin ang="5400000" scaled="0"/>
                </a:gradFill>
              </a:rPr>
              <a:t>365 APIs</a:t>
            </a:r>
          </a:p>
          <a:p>
            <a:pPr>
              <a:spcBef>
                <a:spcPts val="2399"/>
              </a:spcBef>
            </a:pPr>
            <a:r>
              <a:rPr lang="en-US" dirty="0" smtClean="0">
                <a:gradFill>
                  <a:gsLst>
                    <a:gs pos="100000">
                      <a:schemeClr val="bg2"/>
                    </a:gs>
                    <a:gs pos="0">
                      <a:schemeClr val="bg2"/>
                    </a:gs>
                  </a:gsLst>
                  <a:lin ang="5400000" scaled="0"/>
                </a:gradFill>
              </a:rPr>
              <a:t>Open Platform</a:t>
            </a:r>
          </a:p>
          <a:p>
            <a:pPr>
              <a:spcBef>
                <a:spcPts val="2399"/>
              </a:spcBef>
            </a:pPr>
            <a:r>
              <a:rPr lang="en-US" dirty="0" smtClean="0">
                <a:gradFill>
                  <a:gsLst>
                    <a:gs pos="100000">
                      <a:schemeClr val="bg2"/>
                    </a:gs>
                    <a:gs pos="0">
                      <a:schemeClr val="bg2"/>
                    </a:gs>
                  </a:gsLst>
                  <a:lin ang="5400000" scaled="0"/>
                </a:gradFill>
              </a:rPr>
              <a:t>Distribution</a:t>
            </a:r>
            <a:endParaRPr lang="en-US" dirty="0">
              <a:gradFill>
                <a:gsLst>
                  <a:gs pos="100000">
                    <a:schemeClr val="bg2"/>
                  </a:gs>
                  <a:gs pos="0">
                    <a:schemeClr val="bg2"/>
                  </a:gs>
                </a:gsLst>
                <a:lin ang="5400000" scaled="0"/>
              </a:gradFill>
            </a:endParaRP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Add-in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smtClean="0">
                <a:gradFill>
                  <a:gsLst>
                    <a:gs pos="2917">
                      <a:schemeClr val="tx1"/>
                    </a:gs>
                    <a:gs pos="30000">
                      <a:schemeClr val="tx1"/>
                    </a:gs>
                  </a:gsLst>
                  <a:lin ang="5400000" scaled="0"/>
                </a:gradFill>
              </a:rPr>
              <a:t>Getting Started</a:t>
            </a:r>
            <a:endParaRPr lang="en-US" dirty="0">
              <a:gradFill>
                <a:gsLst>
                  <a:gs pos="2917">
                    <a:schemeClr val="tx1"/>
                  </a:gs>
                  <a:gs pos="30000">
                    <a:schemeClr val="tx1"/>
                  </a:gs>
                </a:gsLst>
                <a:lin ang="5400000" scaled="0"/>
              </a:gradFill>
            </a:endParaRP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smtClean="0">
                <a:gradFill>
                  <a:gsLst>
                    <a:gs pos="2917">
                      <a:schemeClr val="tx1"/>
                    </a:gs>
                    <a:gs pos="30000">
                      <a:schemeClr val="tx1"/>
                    </a:gs>
                  </a:gsLst>
                  <a:lin ang="5400000" scaled="0"/>
                </a:gradFill>
              </a:rPr>
              <a:t>Resources</a:t>
            </a:r>
          </a:p>
          <a:p>
            <a:pPr>
              <a:spcAft>
                <a:spcPts val="588"/>
              </a:spcAft>
            </a:pPr>
            <a:r>
              <a:rPr lang="en-US" dirty="0" smtClean="0">
                <a:gradFill>
                  <a:gsLst>
                    <a:gs pos="2917">
                      <a:schemeClr val="tx1"/>
                    </a:gs>
                    <a:gs pos="30000">
                      <a:schemeClr val="tx1"/>
                    </a:gs>
                  </a:gsLst>
                  <a:lin ang="5400000" scaled="0"/>
                </a:gradFill>
              </a:rPr>
              <a:t>Showcase</a:t>
            </a:r>
          </a:p>
          <a:p>
            <a:pPr>
              <a:spcAft>
                <a:spcPts val="588"/>
              </a:spcAft>
            </a:pPr>
            <a:r>
              <a:rPr lang="en-US" dirty="0" smtClean="0">
                <a:gradFill>
                  <a:gsLst>
                    <a:gs pos="2917">
                      <a:schemeClr val="tx1"/>
                    </a:gs>
                    <a:gs pos="30000">
                      <a:schemeClr val="tx1"/>
                    </a:gs>
                  </a:gsLst>
                  <a:lin ang="5400000" scaled="0"/>
                </a:gradFill>
              </a:rPr>
              <a:t>Documentation</a:t>
            </a:r>
            <a:endParaRPr lang="en-US" dirty="0"/>
          </a:p>
        </p:txBody>
      </p:sp>
      <p:sp>
        <p:nvSpPr>
          <p:cNvPr id="8" name="Title 7"/>
          <p:cNvSpPr>
            <a:spLocks noGrp="1"/>
          </p:cNvSpPr>
          <p:nvPr>
            <p:ph type="title"/>
          </p:nvPr>
        </p:nvSpPr>
        <p:spPr/>
        <p:txBody>
          <a:bodyPr/>
          <a:lstStyle/>
          <a:p>
            <a:r>
              <a:rPr lang="en-US" sz="4704" dirty="0"/>
              <a:t>http://dev.office.com</a:t>
            </a:r>
          </a:p>
        </p:txBody>
      </p:sp>
      <p:pic>
        <p:nvPicPr>
          <p:cNvPr id="4" name="Picture 3"/>
          <p:cNvPicPr>
            <a:picLocks noChangeAspect="1"/>
          </p:cNvPicPr>
          <p:nvPr/>
        </p:nvPicPr>
        <p:blipFill rotWithShape="1">
          <a:blip r:embed="rId3"/>
          <a:srcRect b="22665"/>
          <a:stretch/>
        </p:blipFill>
        <p:spPr>
          <a:xfrm>
            <a:off x="4758597" y="1553014"/>
            <a:ext cx="6992078" cy="4685861"/>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extLst>
                  <a:ext uri="{0D108BD9-81ED-4DB2-BD59-A6C34878D82A}">
                    <a16:rowId xmlns:a16="http://schemas.microsoft.com/office/drawing/2014/main" val="10005"/>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val="10008"/>
                  </a:ext>
                </a:extLst>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gn="ctr">
              <a:lnSpc>
                <a:spcPct val="90000"/>
              </a:lnSpc>
              <a:spcAft>
                <a:spcPts val="588"/>
              </a:spcAft>
            </a:pPr>
            <a:r>
              <a:rPr lang="en-US" sz="2352" dirty="0">
                <a:gradFill>
                  <a:gsLst>
                    <a:gs pos="2917">
                      <a:schemeClr val="tx1"/>
                    </a:gs>
                    <a:gs pos="30000">
                      <a:schemeClr val="tx1"/>
                    </a:gs>
                  </a:gsLst>
                  <a:lin ang="5400000" scaled="0"/>
                </a:gradFill>
                <a:hlinkClick r:id="rId2"/>
              </a:rPr>
              <a:t>http</a:t>
            </a:r>
            <a:r>
              <a:rPr lang="en-US" sz="2352" dirty="0" smtClean="0">
                <a:gradFill>
                  <a:gsLst>
                    <a:gs pos="2917">
                      <a:schemeClr val="tx1"/>
                    </a:gs>
                    <a:gs pos="30000">
                      <a:schemeClr val="tx1"/>
                    </a:gs>
                  </a:gsLst>
                  <a:lin ang="5400000" scaled="0"/>
                </a:gradFill>
                <a:hlinkClick r:id="rId2"/>
              </a:rPr>
              <a:t>://dev.office.com/training</a:t>
            </a:r>
            <a:r>
              <a:rPr lang="en-US" sz="2352" dirty="0" smtClean="0">
                <a:gradFill>
                  <a:gsLst>
                    <a:gs pos="2917">
                      <a:schemeClr val="tx1"/>
                    </a:gs>
                    <a:gs pos="30000">
                      <a:schemeClr val="tx1"/>
                    </a:gs>
                  </a:gsLst>
                  <a:lin ang="5400000" scaled="0"/>
                </a:gradFill>
              </a:rPr>
              <a:t> </a:t>
            </a:r>
            <a:endParaRPr lang="en-US" sz="2352"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9804" y="1344368"/>
            <a:ext cx="6838235" cy="5678982"/>
          </a:xfrm>
          <a:prstGeom prst="rect">
            <a:avLst/>
          </a:prstGeom>
          <a:ln>
            <a:solidFill>
              <a:srgbClr val="DC3C00"/>
            </a:solidFill>
          </a:ln>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25</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11303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89924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1021" name="Freeform 29"/>
          <p:cNvSpPr>
            <a:spLocks/>
          </p:cNvSpPr>
          <p:nvPr/>
        </p:nvSpPr>
        <p:spPr bwMode="auto">
          <a:xfrm>
            <a:off x="1668967" y="1477133"/>
            <a:ext cx="911189" cy="370318"/>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49" name="Picture 948"/>
          <p:cNvPicPr>
            <a:picLocks noChangeAspect="1"/>
          </p:cNvPicPr>
          <p:nvPr/>
        </p:nvPicPr>
        <p:blipFill>
          <a:blip r:embed="rId3"/>
          <a:stretch>
            <a:fillRect/>
          </a:stretch>
        </p:blipFill>
        <p:spPr>
          <a:xfrm>
            <a:off x="9092310" y="2973336"/>
            <a:ext cx="562244" cy="1995419"/>
          </a:xfrm>
          <a:prstGeom prst="rect">
            <a:avLst/>
          </a:prstGeom>
        </p:spPr>
      </p:pic>
      <p:pic>
        <p:nvPicPr>
          <p:cNvPr id="950" name="Picture 949"/>
          <p:cNvPicPr>
            <a:picLocks noChangeAspect="1"/>
          </p:cNvPicPr>
          <p:nvPr/>
        </p:nvPicPr>
        <p:blipFill>
          <a:blip r:embed="rId4"/>
          <a:stretch>
            <a:fillRect/>
          </a:stretch>
        </p:blipFill>
        <p:spPr>
          <a:xfrm>
            <a:off x="9763744" y="3745046"/>
            <a:ext cx="407903" cy="1223710"/>
          </a:xfrm>
          <a:prstGeom prst="rect">
            <a:avLst/>
          </a:prstGeom>
        </p:spPr>
      </p:pic>
      <p:pic>
        <p:nvPicPr>
          <p:cNvPr id="905" name="Picture 904"/>
          <p:cNvPicPr>
            <a:picLocks noChangeAspect="1"/>
          </p:cNvPicPr>
          <p:nvPr/>
        </p:nvPicPr>
        <p:blipFill>
          <a:blip r:embed="rId5"/>
          <a:stretch>
            <a:fillRect/>
          </a:stretch>
        </p:blipFill>
        <p:spPr>
          <a:xfrm>
            <a:off x="1115313" y="3384546"/>
            <a:ext cx="891755" cy="1594348"/>
          </a:xfrm>
          <a:prstGeom prst="rect">
            <a:avLst/>
          </a:prstGeom>
        </p:spPr>
      </p:pic>
      <p:sp>
        <p:nvSpPr>
          <p:cNvPr id="1020" name="Freeform 28"/>
          <p:cNvSpPr>
            <a:spLocks/>
          </p:cNvSpPr>
          <p:nvPr/>
        </p:nvSpPr>
        <p:spPr bwMode="auto">
          <a:xfrm>
            <a:off x="10294879" y="1264057"/>
            <a:ext cx="1367736" cy="554449"/>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2" name="Freeform 30"/>
          <p:cNvSpPr>
            <a:spLocks/>
          </p:cNvSpPr>
          <p:nvPr/>
        </p:nvSpPr>
        <p:spPr bwMode="auto">
          <a:xfrm>
            <a:off x="6261166" y="2968472"/>
            <a:ext cx="584729" cy="32930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3" name="Rectangle 31"/>
          <p:cNvSpPr>
            <a:spLocks noChangeArrowheads="1"/>
          </p:cNvSpPr>
          <p:nvPr/>
        </p:nvSpPr>
        <p:spPr bwMode="auto">
          <a:xfrm>
            <a:off x="4480595" y="3386437"/>
            <a:ext cx="777880" cy="155259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 name="Rectangle 32"/>
          <p:cNvSpPr>
            <a:spLocks noChangeArrowheads="1"/>
          </p:cNvSpPr>
          <p:nvPr/>
        </p:nvSpPr>
        <p:spPr bwMode="auto">
          <a:xfrm>
            <a:off x="5091710" y="349620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 name="Rectangle 33"/>
          <p:cNvSpPr>
            <a:spLocks noChangeArrowheads="1"/>
          </p:cNvSpPr>
          <p:nvPr/>
        </p:nvSpPr>
        <p:spPr bwMode="auto">
          <a:xfrm>
            <a:off x="4921779"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 name="Rectangle 34"/>
          <p:cNvSpPr>
            <a:spLocks noChangeArrowheads="1"/>
          </p:cNvSpPr>
          <p:nvPr/>
        </p:nvSpPr>
        <p:spPr bwMode="auto">
          <a:xfrm>
            <a:off x="4752906" y="349620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 name="Rectangle 35"/>
          <p:cNvSpPr>
            <a:spLocks noChangeArrowheads="1"/>
          </p:cNvSpPr>
          <p:nvPr/>
        </p:nvSpPr>
        <p:spPr bwMode="auto">
          <a:xfrm>
            <a:off x="4585084" y="349620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7" name="Rectangle 36"/>
          <p:cNvSpPr>
            <a:spLocks noChangeArrowheads="1"/>
          </p:cNvSpPr>
          <p:nvPr/>
        </p:nvSpPr>
        <p:spPr bwMode="auto">
          <a:xfrm>
            <a:off x="5091710" y="366613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8" name="Rectangle 37"/>
          <p:cNvSpPr>
            <a:spLocks noChangeArrowheads="1"/>
          </p:cNvSpPr>
          <p:nvPr/>
        </p:nvSpPr>
        <p:spPr bwMode="auto">
          <a:xfrm>
            <a:off x="4921779"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 name="Rectangle 38"/>
          <p:cNvSpPr>
            <a:spLocks noChangeArrowheads="1"/>
          </p:cNvSpPr>
          <p:nvPr/>
        </p:nvSpPr>
        <p:spPr bwMode="auto">
          <a:xfrm>
            <a:off x="4752906" y="366613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 name="Rectangle 39"/>
          <p:cNvSpPr>
            <a:spLocks noChangeArrowheads="1"/>
          </p:cNvSpPr>
          <p:nvPr/>
        </p:nvSpPr>
        <p:spPr bwMode="auto">
          <a:xfrm>
            <a:off x="4585084" y="366613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 name="Rectangle 40"/>
          <p:cNvSpPr>
            <a:spLocks noChangeArrowheads="1"/>
          </p:cNvSpPr>
          <p:nvPr/>
        </p:nvSpPr>
        <p:spPr bwMode="auto">
          <a:xfrm>
            <a:off x="5091710" y="383606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 name="Rectangle 41"/>
          <p:cNvSpPr>
            <a:spLocks noChangeArrowheads="1"/>
          </p:cNvSpPr>
          <p:nvPr/>
        </p:nvSpPr>
        <p:spPr bwMode="auto">
          <a:xfrm>
            <a:off x="4921779"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 name="Rectangle 42"/>
          <p:cNvSpPr>
            <a:spLocks noChangeArrowheads="1"/>
          </p:cNvSpPr>
          <p:nvPr/>
        </p:nvSpPr>
        <p:spPr bwMode="auto">
          <a:xfrm>
            <a:off x="4752906" y="383606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 name="Rectangle 43"/>
          <p:cNvSpPr>
            <a:spLocks noChangeArrowheads="1"/>
          </p:cNvSpPr>
          <p:nvPr/>
        </p:nvSpPr>
        <p:spPr bwMode="auto">
          <a:xfrm>
            <a:off x="4585084" y="383606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 name="Rectangle 44"/>
          <p:cNvSpPr>
            <a:spLocks noChangeArrowheads="1"/>
          </p:cNvSpPr>
          <p:nvPr/>
        </p:nvSpPr>
        <p:spPr bwMode="auto">
          <a:xfrm>
            <a:off x="5091710" y="4005996"/>
            <a:ext cx="6227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 name="Rectangle 45"/>
          <p:cNvSpPr>
            <a:spLocks noChangeArrowheads="1"/>
          </p:cNvSpPr>
          <p:nvPr/>
        </p:nvSpPr>
        <p:spPr bwMode="auto">
          <a:xfrm>
            <a:off x="4921779"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 name="Rectangle 46"/>
          <p:cNvSpPr>
            <a:spLocks noChangeArrowheads="1"/>
          </p:cNvSpPr>
          <p:nvPr/>
        </p:nvSpPr>
        <p:spPr bwMode="auto">
          <a:xfrm>
            <a:off x="4752906" y="4005996"/>
            <a:ext cx="64383"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 name="Rectangle 47"/>
          <p:cNvSpPr>
            <a:spLocks noChangeArrowheads="1"/>
          </p:cNvSpPr>
          <p:nvPr/>
        </p:nvSpPr>
        <p:spPr bwMode="auto">
          <a:xfrm>
            <a:off x="4585084" y="4005996"/>
            <a:ext cx="63328" cy="115046"/>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9" name="Rectangle 48"/>
          <p:cNvSpPr>
            <a:spLocks noChangeArrowheads="1"/>
          </p:cNvSpPr>
          <p:nvPr/>
        </p:nvSpPr>
        <p:spPr bwMode="auto">
          <a:xfrm>
            <a:off x="5091710" y="4175926"/>
            <a:ext cx="6227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0" name="Rectangle 49"/>
          <p:cNvSpPr>
            <a:spLocks noChangeArrowheads="1"/>
          </p:cNvSpPr>
          <p:nvPr/>
        </p:nvSpPr>
        <p:spPr bwMode="auto">
          <a:xfrm>
            <a:off x="4921779"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1" name="Rectangle 50"/>
          <p:cNvSpPr>
            <a:spLocks noChangeArrowheads="1"/>
          </p:cNvSpPr>
          <p:nvPr/>
        </p:nvSpPr>
        <p:spPr bwMode="auto">
          <a:xfrm>
            <a:off x="4752906" y="4175926"/>
            <a:ext cx="64383"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2" name="Rectangle 51"/>
          <p:cNvSpPr>
            <a:spLocks noChangeArrowheads="1"/>
          </p:cNvSpPr>
          <p:nvPr/>
        </p:nvSpPr>
        <p:spPr bwMode="auto">
          <a:xfrm>
            <a:off x="4585084" y="4175926"/>
            <a:ext cx="63328" cy="112935"/>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3" name="Rectangle 52"/>
          <p:cNvSpPr>
            <a:spLocks noChangeArrowheads="1"/>
          </p:cNvSpPr>
          <p:nvPr/>
        </p:nvSpPr>
        <p:spPr bwMode="auto">
          <a:xfrm>
            <a:off x="5091710" y="434374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4" name="Rectangle 53"/>
          <p:cNvSpPr>
            <a:spLocks noChangeArrowheads="1"/>
          </p:cNvSpPr>
          <p:nvPr/>
        </p:nvSpPr>
        <p:spPr bwMode="auto">
          <a:xfrm>
            <a:off x="4921779"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5" name="Rectangle 54"/>
          <p:cNvSpPr>
            <a:spLocks noChangeArrowheads="1"/>
          </p:cNvSpPr>
          <p:nvPr/>
        </p:nvSpPr>
        <p:spPr bwMode="auto">
          <a:xfrm>
            <a:off x="4752906" y="434374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6" name="Rectangle 55"/>
          <p:cNvSpPr>
            <a:spLocks noChangeArrowheads="1"/>
          </p:cNvSpPr>
          <p:nvPr/>
        </p:nvSpPr>
        <p:spPr bwMode="auto">
          <a:xfrm>
            <a:off x="4585084" y="434374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7" name="Rectangle 56"/>
          <p:cNvSpPr>
            <a:spLocks noChangeArrowheads="1"/>
          </p:cNvSpPr>
          <p:nvPr/>
        </p:nvSpPr>
        <p:spPr bwMode="auto">
          <a:xfrm>
            <a:off x="5091710" y="451367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8" name="Rectangle 57"/>
          <p:cNvSpPr>
            <a:spLocks noChangeArrowheads="1"/>
          </p:cNvSpPr>
          <p:nvPr/>
        </p:nvSpPr>
        <p:spPr bwMode="auto">
          <a:xfrm>
            <a:off x="4921779"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9" name="Rectangle 58"/>
          <p:cNvSpPr>
            <a:spLocks noChangeArrowheads="1"/>
          </p:cNvSpPr>
          <p:nvPr/>
        </p:nvSpPr>
        <p:spPr bwMode="auto">
          <a:xfrm>
            <a:off x="4752906" y="451367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0" name="Rectangle 59"/>
          <p:cNvSpPr>
            <a:spLocks noChangeArrowheads="1"/>
          </p:cNvSpPr>
          <p:nvPr/>
        </p:nvSpPr>
        <p:spPr bwMode="auto">
          <a:xfrm>
            <a:off x="4585084" y="451367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1" name="Rectangle 60"/>
          <p:cNvSpPr>
            <a:spLocks noChangeArrowheads="1"/>
          </p:cNvSpPr>
          <p:nvPr/>
        </p:nvSpPr>
        <p:spPr bwMode="auto">
          <a:xfrm>
            <a:off x="5091710" y="4683606"/>
            <a:ext cx="6227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2" name="Rectangle 61"/>
          <p:cNvSpPr>
            <a:spLocks noChangeArrowheads="1"/>
          </p:cNvSpPr>
          <p:nvPr/>
        </p:nvSpPr>
        <p:spPr bwMode="auto">
          <a:xfrm>
            <a:off x="4921779"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3" name="Rectangle 62"/>
          <p:cNvSpPr>
            <a:spLocks noChangeArrowheads="1"/>
          </p:cNvSpPr>
          <p:nvPr/>
        </p:nvSpPr>
        <p:spPr bwMode="auto">
          <a:xfrm>
            <a:off x="4752906" y="4683606"/>
            <a:ext cx="64383"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4" name="Rectangle 63"/>
          <p:cNvSpPr>
            <a:spLocks noChangeArrowheads="1"/>
          </p:cNvSpPr>
          <p:nvPr/>
        </p:nvSpPr>
        <p:spPr bwMode="auto">
          <a:xfrm>
            <a:off x="4585084" y="4683606"/>
            <a:ext cx="63328" cy="115046"/>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6" name="Rectangle 65"/>
          <p:cNvSpPr>
            <a:spLocks noChangeArrowheads="1"/>
          </p:cNvSpPr>
          <p:nvPr/>
        </p:nvSpPr>
        <p:spPr bwMode="auto">
          <a:xfrm>
            <a:off x="4159731" y="3724186"/>
            <a:ext cx="451741" cy="121484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7" name="Rectangle 66"/>
          <p:cNvSpPr>
            <a:spLocks noChangeArrowheads="1"/>
          </p:cNvSpPr>
          <p:nvPr/>
        </p:nvSpPr>
        <p:spPr bwMode="auto">
          <a:xfrm>
            <a:off x="3074712" y="3729464"/>
            <a:ext cx="762047" cy="609004"/>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8" name="Freeform 67"/>
          <p:cNvSpPr>
            <a:spLocks/>
          </p:cNvSpPr>
          <p:nvPr/>
        </p:nvSpPr>
        <p:spPr bwMode="auto">
          <a:xfrm>
            <a:off x="3512731" y="2615946"/>
            <a:ext cx="647001" cy="23230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9" name="Freeform 68"/>
          <p:cNvSpPr>
            <a:spLocks/>
          </p:cNvSpPr>
          <p:nvPr/>
        </p:nvSpPr>
        <p:spPr bwMode="auto">
          <a:xfrm>
            <a:off x="3074711" y="3736854"/>
            <a:ext cx="438018" cy="1202177"/>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0" name="Rectangle 69"/>
          <p:cNvSpPr>
            <a:spLocks noChangeArrowheads="1"/>
          </p:cNvSpPr>
          <p:nvPr/>
        </p:nvSpPr>
        <p:spPr bwMode="auto">
          <a:xfrm>
            <a:off x="3594001"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1" name="Rectangle 70"/>
          <p:cNvSpPr>
            <a:spLocks noChangeArrowheads="1"/>
          </p:cNvSpPr>
          <p:nvPr/>
        </p:nvSpPr>
        <p:spPr bwMode="auto">
          <a:xfrm>
            <a:off x="3734377" y="2743660"/>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2" name="Rectangle 71"/>
          <p:cNvSpPr>
            <a:spLocks noChangeArrowheads="1"/>
          </p:cNvSpPr>
          <p:nvPr/>
        </p:nvSpPr>
        <p:spPr bwMode="auto">
          <a:xfrm>
            <a:off x="3872644" y="2743660"/>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3" name="Rectangle 72"/>
          <p:cNvSpPr>
            <a:spLocks noChangeArrowheads="1"/>
          </p:cNvSpPr>
          <p:nvPr/>
        </p:nvSpPr>
        <p:spPr bwMode="auto">
          <a:xfrm>
            <a:off x="4014077" y="2743660"/>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4" name="Rectangle 73"/>
          <p:cNvSpPr>
            <a:spLocks noChangeArrowheads="1"/>
          </p:cNvSpPr>
          <p:nvPr/>
        </p:nvSpPr>
        <p:spPr bwMode="auto">
          <a:xfrm>
            <a:off x="3594001"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5" name="Rectangle 74"/>
          <p:cNvSpPr>
            <a:spLocks noChangeArrowheads="1"/>
          </p:cNvSpPr>
          <p:nvPr/>
        </p:nvSpPr>
        <p:spPr bwMode="auto">
          <a:xfrm>
            <a:off x="3734377" y="292731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6" name="Rectangle 75"/>
          <p:cNvSpPr>
            <a:spLocks noChangeArrowheads="1"/>
          </p:cNvSpPr>
          <p:nvPr/>
        </p:nvSpPr>
        <p:spPr bwMode="auto">
          <a:xfrm>
            <a:off x="3872644" y="292731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7" name="Rectangle 76"/>
          <p:cNvSpPr>
            <a:spLocks noChangeArrowheads="1"/>
          </p:cNvSpPr>
          <p:nvPr/>
        </p:nvSpPr>
        <p:spPr bwMode="auto">
          <a:xfrm>
            <a:off x="4014077" y="292731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8" name="Rectangle 77"/>
          <p:cNvSpPr>
            <a:spLocks noChangeArrowheads="1"/>
          </p:cNvSpPr>
          <p:nvPr/>
        </p:nvSpPr>
        <p:spPr bwMode="auto">
          <a:xfrm>
            <a:off x="3594001"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9" name="Rectangle 78"/>
          <p:cNvSpPr>
            <a:spLocks noChangeArrowheads="1"/>
          </p:cNvSpPr>
          <p:nvPr/>
        </p:nvSpPr>
        <p:spPr bwMode="auto">
          <a:xfrm>
            <a:off x="3734377" y="3109907"/>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0" name="Rectangle 79"/>
          <p:cNvSpPr>
            <a:spLocks noChangeArrowheads="1"/>
          </p:cNvSpPr>
          <p:nvPr/>
        </p:nvSpPr>
        <p:spPr bwMode="auto">
          <a:xfrm>
            <a:off x="3872644" y="3109907"/>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1" name="Rectangle 80"/>
          <p:cNvSpPr>
            <a:spLocks noChangeArrowheads="1"/>
          </p:cNvSpPr>
          <p:nvPr/>
        </p:nvSpPr>
        <p:spPr bwMode="auto">
          <a:xfrm>
            <a:off x="4014077" y="3109907"/>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2" name="Rectangle 81"/>
          <p:cNvSpPr>
            <a:spLocks noChangeArrowheads="1"/>
          </p:cNvSpPr>
          <p:nvPr/>
        </p:nvSpPr>
        <p:spPr bwMode="auto">
          <a:xfrm>
            <a:off x="3594001"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3" name="Rectangle 82"/>
          <p:cNvSpPr>
            <a:spLocks noChangeArrowheads="1"/>
          </p:cNvSpPr>
          <p:nvPr/>
        </p:nvSpPr>
        <p:spPr bwMode="auto">
          <a:xfrm>
            <a:off x="3734377" y="3292503"/>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4" name="Rectangle 83"/>
          <p:cNvSpPr>
            <a:spLocks noChangeArrowheads="1"/>
          </p:cNvSpPr>
          <p:nvPr/>
        </p:nvSpPr>
        <p:spPr bwMode="auto">
          <a:xfrm>
            <a:off x="3872644" y="3292503"/>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5" name="Rectangle 84"/>
          <p:cNvSpPr>
            <a:spLocks noChangeArrowheads="1"/>
          </p:cNvSpPr>
          <p:nvPr/>
        </p:nvSpPr>
        <p:spPr bwMode="auto">
          <a:xfrm>
            <a:off x="4014077" y="3292503"/>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6" name="Rectangle 85"/>
          <p:cNvSpPr>
            <a:spLocks noChangeArrowheads="1"/>
          </p:cNvSpPr>
          <p:nvPr/>
        </p:nvSpPr>
        <p:spPr bwMode="auto">
          <a:xfrm>
            <a:off x="3594001"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7" name="Rectangle 86"/>
          <p:cNvSpPr>
            <a:spLocks noChangeArrowheads="1"/>
          </p:cNvSpPr>
          <p:nvPr/>
        </p:nvSpPr>
        <p:spPr bwMode="auto">
          <a:xfrm>
            <a:off x="3734377" y="3476155"/>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8" name="Rectangle 87"/>
          <p:cNvSpPr>
            <a:spLocks noChangeArrowheads="1"/>
          </p:cNvSpPr>
          <p:nvPr/>
        </p:nvSpPr>
        <p:spPr bwMode="auto">
          <a:xfrm>
            <a:off x="3872644" y="3476155"/>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9" name="Rectangle 88"/>
          <p:cNvSpPr>
            <a:spLocks noChangeArrowheads="1"/>
          </p:cNvSpPr>
          <p:nvPr/>
        </p:nvSpPr>
        <p:spPr bwMode="auto">
          <a:xfrm>
            <a:off x="4014077" y="3476155"/>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0" name="Rectangle 89"/>
          <p:cNvSpPr>
            <a:spLocks noChangeArrowheads="1"/>
          </p:cNvSpPr>
          <p:nvPr/>
        </p:nvSpPr>
        <p:spPr bwMode="auto">
          <a:xfrm>
            <a:off x="3594001"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1" name="Rectangle 90"/>
          <p:cNvSpPr>
            <a:spLocks noChangeArrowheads="1"/>
          </p:cNvSpPr>
          <p:nvPr/>
        </p:nvSpPr>
        <p:spPr bwMode="auto">
          <a:xfrm>
            <a:off x="3734377" y="3656637"/>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2" name="Rectangle 91"/>
          <p:cNvSpPr>
            <a:spLocks noChangeArrowheads="1"/>
          </p:cNvSpPr>
          <p:nvPr/>
        </p:nvSpPr>
        <p:spPr bwMode="auto">
          <a:xfrm>
            <a:off x="3872644" y="3656637"/>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3" name="Rectangle 92"/>
          <p:cNvSpPr>
            <a:spLocks noChangeArrowheads="1"/>
          </p:cNvSpPr>
          <p:nvPr/>
        </p:nvSpPr>
        <p:spPr bwMode="auto">
          <a:xfrm>
            <a:off x="4014077" y="3656637"/>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6" name="Rectangle 93"/>
          <p:cNvSpPr>
            <a:spLocks noChangeArrowheads="1"/>
          </p:cNvSpPr>
          <p:nvPr/>
        </p:nvSpPr>
        <p:spPr bwMode="auto">
          <a:xfrm>
            <a:off x="3594001"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7" name="Rectangle 94"/>
          <p:cNvSpPr>
            <a:spLocks noChangeArrowheads="1"/>
          </p:cNvSpPr>
          <p:nvPr/>
        </p:nvSpPr>
        <p:spPr bwMode="auto">
          <a:xfrm>
            <a:off x="3734377" y="3839232"/>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8" name="Rectangle 95"/>
          <p:cNvSpPr>
            <a:spLocks noChangeArrowheads="1"/>
          </p:cNvSpPr>
          <p:nvPr/>
        </p:nvSpPr>
        <p:spPr bwMode="auto">
          <a:xfrm>
            <a:off x="387264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7" name="Rectangle 96"/>
          <p:cNvSpPr>
            <a:spLocks noChangeArrowheads="1"/>
          </p:cNvSpPr>
          <p:nvPr/>
        </p:nvSpPr>
        <p:spPr bwMode="auto">
          <a:xfrm>
            <a:off x="4014077"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8" name="Rectangle 97"/>
          <p:cNvSpPr>
            <a:spLocks noChangeArrowheads="1"/>
          </p:cNvSpPr>
          <p:nvPr/>
        </p:nvSpPr>
        <p:spPr bwMode="auto">
          <a:xfrm>
            <a:off x="3594001"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9" name="Rectangle 98"/>
          <p:cNvSpPr>
            <a:spLocks noChangeArrowheads="1"/>
          </p:cNvSpPr>
          <p:nvPr/>
        </p:nvSpPr>
        <p:spPr bwMode="auto">
          <a:xfrm>
            <a:off x="3734377" y="4194924"/>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0" name="Rectangle 99"/>
          <p:cNvSpPr>
            <a:spLocks noChangeArrowheads="1"/>
          </p:cNvSpPr>
          <p:nvPr/>
        </p:nvSpPr>
        <p:spPr bwMode="auto">
          <a:xfrm>
            <a:off x="3872644" y="4194924"/>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1" name="Rectangle 100"/>
          <p:cNvSpPr>
            <a:spLocks noChangeArrowheads="1"/>
          </p:cNvSpPr>
          <p:nvPr/>
        </p:nvSpPr>
        <p:spPr bwMode="auto">
          <a:xfrm>
            <a:off x="4014077" y="4194924"/>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2" name="Rectangle 101"/>
          <p:cNvSpPr>
            <a:spLocks noChangeArrowheads="1"/>
          </p:cNvSpPr>
          <p:nvPr/>
        </p:nvSpPr>
        <p:spPr bwMode="auto">
          <a:xfrm>
            <a:off x="3594001"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3" name="Rectangle 102"/>
          <p:cNvSpPr>
            <a:spLocks noChangeArrowheads="1"/>
          </p:cNvSpPr>
          <p:nvPr/>
        </p:nvSpPr>
        <p:spPr bwMode="auto">
          <a:xfrm>
            <a:off x="3734377" y="4009163"/>
            <a:ext cx="6332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4" name="Rectangle 103"/>
          <p:cNvSpPr>
            <a:spLocks noChangeArrowheads="1"/>
          </p:cNvSpPr>
          <p:nvPr/>
        </p:nvSpPr>
        <p:spPr bwMode="auto">
          <a:xfrm>
            <a:off x="3872644" y="4009163"/>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5" name="Rectangle 104"/>
          <p:cNvSpPr>
            <a:spLocks noChangeArrowheads="1"/>
          </p:cNvSpPr>
          <p:nvPr/>
        </p:nvSpPr>
        <p:spPr bwMode="auto">
          <a:xfrm>
            <a:off x="4014077" y="4009163"/>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6" name="Rectangle 105"/>
          <p:cNvSpPr>
            <a:spLocks noChangeArrowheads="1"/>
          </p:cNvSpPr>
          <p:nvPr/>
        </p:nvSpPr>
        <p:spPr bwMode="auto">
          <a:xfrm>
            <a:off x="3594001"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7" name="Rectangle 106"/>
          <p:cNvSpPr>
            <a:spLocks noChangeArrowheads="1"/>
          </p:cNvSpPr>
          <p:nvPr/>
        </p:nvSpPr>
        <p:spPr bwMode="auto">
          <a:xfrm>
            <a:off x="3734377" y="4382801"/>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5" name="Rectangle 107"/>
          <p:cNvSpPr>
            <a:spLocks noChangeArrowheads="1"/>
          </p:cNvSpPr>
          <p:nvPr/>
        </p:nvSpPr>
        <p:spPr bwMode="auto">
          <a:xfrm>
            <a:off x="3872644" y="4382801"/>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6" name="Rectangle 108"/>
          <p:cNvSpPr>
            <a:spLocks noChangeArrowheads="1"/>
          </p:cNvSpPr>
          <p:nvPr/>
        </p:nvSpPr>
        <p:spPr bwMode="auto">
          <a:xfrm>
            <a:off x="4014077" y="4382801"/>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7" name="Rectangle 109"/>
          <p:cNvSpPr>
            <a:spLocks noChangeArrowheads="1"/>
          </p:cNvSpPr>
          <p:nvPr/>
        </p:nvSpPr>
        <p:spPr bwMode="auto">
          <a:xfrm>
            <a:off x="3594001" y="4568562"/>
            <a:ext cx="62273"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8" name="Rectangle 110"/>
          <p:cNvSpPr>
            <a:spLocks noChangeArrowheads="1"/>
          </p:cNvSpPr>
          <p:nvPr/>
        </p:nvSpPr>
        <p:spPr bwMode="auto">
          <a:xfrm>
            <a:off x="3734377" y="4568562"/>
            <a:ext cx="6332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9" name="Rectangle 111"/>
          <p:cNvSpPr>
            <a:spLocks noChangeArrowheads="1"/>
          </p:cNvSpPr>
          <p:nvPr/>
        </p:nvSpPr>
        <p:spPr bwMode="auto">
          <a:xfrm>
            <a:off x="3872644" y="4568562"/>
            <a:ext cx="65438" cy="1203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0" name="Rectangle 112"/>
          <p:cNvSpPr>
            <a:spLocks noChangeArrowheads="1"/>
          </p:cNvSpPr>
          <p:nvPr/>
        </p:nvSpPr>
        <p:spPr bwMode="auto">
          <a:xfrm>
            <a:off x="4014077" y="4568562"/>
            <a:ext cx="62273" cy="1203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1" name="Rectangle 113"/>
          <p:cNvSpPr>
            <a:spLocks noChangeArrowheads="1"/>
          </p:cNvSpPr>
          <p:nvPr/>
        </p:nvSpPr>
        <p:spPr bwMode="auto">
          <a:xfrm>
            <a:off x="3594001"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2" name="Rectangle 114"/>
          <p:cNvSpPr>
            <a:spLocks noChangeArrowheads="1"/>
          </p:cNvSpPr>
          <p:nvPr/>
        </p:nvSpPr>
        <p:spPr bwMode="auto">
          <a:xfrm>
            <a:off x="3734377" y="4754324"/>
            <a:ext cx="6332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3" name="Rectangle 115"/>
          <p:cNvSpPr>
            <a:spLocks noChangeArrowheads="1"/>
          </p:cNvSpPr>
          <p:nvPr/>
        </p:nvSpPr>
        <p:spPr bwMode="auto">
          <a:xfrm>
            <a:off x="3872644" y="4754324"/>
            <a:ext cx="65438"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4" name="Rectangle 116"/>
          <p:cNvSpPr>
            <a:spLocks noChangeArrowheads="1"/>
          </p:cNvSpPr>
          <p:nvPr/>
        </p:nvSpPr>
        <p:spPr bwMode="auto">
          <a:xfrm>
            <a:off x="4014077" y="4754324"/>
            <a:ext cx="62273" cy="12243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5" name="Rectangle 117"/>
          <p:cNvSpPr>
            <a:spLocks noChangeArrowheads="1"/>
          </p:cNvSpPr>
          <p:nvPr/>
        </p:nvSpPr>
        <p:spPr bwMode="auto">
          <a:xfrm>
            <a:off x="3119042" y="3839232"/>
            <a:ext cx="6438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6" name="Rectangle 118"/>
          <p:cNvSpPr>
            <a:spLocks noChangeArrowheads="1"/>
          </p:cNvSpPr>
          <p:nvPr/>
        </p:nvSpPr>
        <p:spPr bwMode="auto">
          <a:xfrm>
            <a:off x="3259418" y="3839232"/>
            <a:ext cx="62273"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7" name="Rectangle 119"/>
          <p:cNvSpPr>
            <a:spLocks noChangeArrowheads="1"/>
          </p:cNvSpPr>
          <p:nvPr/>
        </p:nvSpPr>
        <p:spPr bwMode="auto">
          <a:xfrm>
            <a:off x="3397684" y="3839232"/>
            <a:ext cx="65438" cy="12243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39" name="Rectangle 120"/>
          <p:cNvSpPr>
            <a:spLocks noChangeArrowheads="1"/>
          </p:cNvSpPr>
          <p:nvPr/>
        </p:nvSpPr>
        <p:spPr bwMode="auto">
          <a:xfrm>
            <a:off x="3119042" y="402183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1" name="Rectangle 121"/>
          <p:cNvSpPr>
            <a:spLocks noChangeArrowheads="1"/>
          </p:cNvSpPr>
          <p:nvPr/>
        </p:nvSpPr>
        <p:spPr bwMode="auto">
          <a:xfrm>
            <a:off x="3259418" y="4021830"/>
            <a:ext cx="6227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2" name="Rectangle 122"/>
          <p:cNvSpPr>
            <a:spLocks noChangeArrowheads="1"/>
          </p:cNvSpPr>
          <p:nvPr/>
        </p:nvSpPr>
        <p:spPr bwMode="auto">
          <a:xfrm>
            <a:off x="3397684" y="402183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3" name="Rectangle 123"/>
          <p:cNvSpPr>
            <a:spLocks noChangeArrowheads="1"/>
          </p:cNvSpPr>
          <p:nvPr/>
        </p:nvSpPr>
        <p:spPr bwMode="auto">
          <a:xfrm>
            <a:off x="3119042" y="4191760"/>
            <a:ext cx="64383" cy="12349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4" name="Rectangle 124"/>
          <p:cNvSpPr>
            <a:spLocks noChangeArrowheads="1"/>
          </p:cNvSpPr>
          <p:nvPr/>
        </p:nvSpPr>
        <p:spPr bwMode="auto">
          <a:xfrm>
            <a:off x="3259418" y="4191760"/>
            <a:ext cx="62273"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5" name="Rectangle 125"/>
          <p:cNvSpPr>
            <a:spLocks noChangeArrowheads="1"/>
          </p:cNvSpPr>
          <p:nvPr/>
        </p:nvSpPr>
        <p:spPr bwMode="auto">
          <a:xfrm>
            <a:off x="3397684" y="4191760"/>
            <a:ext cx="65438" cy="123490"/>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6" name="Rectangle 126"/>
          <p:cNvSpPr>
            <a:spLocks noChangeArrowheads="1"/>
          </p:cNvSpPr>
          <p:nvPr/>
        </p:nvSpPr>
        <p:spPr bwMode="auto">
          <a:xfrm>
            <a:off x="3119042" y="436169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7" name="Rectangle 127"/>
          <p:cNvSpPr>
            <a:spLocks noChangeArrowheads="1"/>
          </p:cNvSpPr>
          <p:nvPr/>
        </p:nvSpPr>
        <p:spPr bwMode="auto">
          <a:xfrm>
            <a:off x="3259418" y="436169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8" name="Rectangle 128"/>
          <p:cNvSpPr>
            <a:spLocks noChangeArrowheads="1"/>
          </p:cNvSpPr>
          <p:nvPr/>
        </p:nvSpPr>
        <p:spPr bwMode="auto">
          <a:xfrm>
            <a:off x="3397684" y="436169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49" name="Rectangle 129"/>
          <p:cNvSpPr>
            <a:spLocks noChangeArrowheads="1"/>
          </p:cNvSpPr>
          <p:nvPr/>
        </p:nvSpPr>
        <p:spPr bwMode="auto">
          <a:xfrm>
            <a:off x="3119042" y="4531622"/>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0" name="Rectangle 130"/>
          <p:cNvSpPr>
            <a:spLocks noChangeArrowheads="1"/>
          </p:cNvSpPr>
          <p:nvPr/>
        </p:nvSpPr>
        <p:spPr bwMode="auto">
          <a:xfrm>
            <a:off x="3259418" y="4531622"/>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1" name="Rectangle 131"/>
          <p:cNvSpPr>
            <a:spLocks noChangeArrowheads="1"/>
          </p:cNvSpPr>
          <p:nvPr/>
        </p:nvSpPr>
        <p:spPr bwMode="auto">
          <a:xfrm>
            <a:off x="3397684" y="4531622"/>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52" name="Rectangle 132"/>
          <p:cNvSpPr>
            <a:spLocks noChangeArrowheads="1"/>
          </p:cNvSpPr>
          <p:nvPr/>
        </p:nvSpPr>
        <p:spPr bwMode="auto">
          <a:xfrm>
            <a:off x="3119042" y="4701551"/>
            <a:ext cx="6438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2" name="Rectangle 133"/>
          <p:cNvSpPr>
            <a:spLocks noChangeArrowheads="1"/>
          </p:cNvSpPr>
          <p:nvPr/>
        </p:nvSpPr>
        <p:spPr bwMode="auto">
          <a:xfrm>
            <a:off x="3259418" y="4701551"/>
            <a:ext cx="62273"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3" name="Rectangle 134"/>
          <p:cNvSpPr>
            <a:spLocks noChangeArrowheads="1"/>
          </p:cNvSpPr>
          <p:nvPr/>
        </p:nvSpPr>
        <p:spPr bwMode="auto">
          <a:xfrm>
            <a:off x="3397684" y="4701551"/>
            <a:ext cx="65438"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4" name="Rectangle 135"/>
          <p:cNvSpPr>
            <a:spLocks noChangeArrowheads="1"/>
          </p:cNvSpPr>
          <p:nvPr/>
        </p:nvSpPr>
        <p:spPr bwMode="auto">
          <a:xfrm>
            <a:off x="3872643" y="2495625"/>
            <a:ext cx="203706" cy="120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5" name="Rectangle 136"/>
          <p:cNvSpPr>
            <a:spLocks noChangeArrowheads="1"/>
          </p:cNvSpPr>
          <p:nvPr/>
        </p:nvSpPr>
        <p:spPr bwMode="auto">
          <a:xfrm>
            <a:off x="3656274" y="2419628"/>
            <a:ext cx="42219" cy="19631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1" name="Group 1060"/>
          <p:cNvGrpSpPr/>
          <p:nvPr/>
        </p:nvGrpSpPr>
        <p:grpSpPr>
          <a:xfrm>
            <a:off x="392768" y="2970583"/>
            <a:ext cx="628003" cy="1996944"/>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2" name="Group 1061"/>
          <p:cNvGrpSpPr/>
          <p:nvPr/>
        </p:nvGrpSpPr>
        <p:grpSpPr>
          <a:xfrm>
            <a:off x="1811924" y="3137134"/>
            <a:ext cx="477071" cy="1829125"/>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861" name="Rectangle 187"/>
          <p:cNvSpPr>
            <a:spLocks noChangeArrowheads="1"/>
          </p:cNvSpPr>
          <p:nvPr/>
        </p:nvSpPr>
        <p:spPr bwMode="auto">
          <a:xfrm>
            <a:off x="4159731" y="3784348"/>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2" name="Rectangle 188"/>
          <p:cNvSpPr>
            <a:spLocks noChangeArrowheads="1"/>
          </p:cNvSpPr>
          <p:nvPr/>
        </p:nvSpPr>
        <p:spPr bwMode="auto">
          <a:xfrm>
            <a:off x="4159731" y="3954279"/>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3" name="Rectangle 189"/>
          <p:cNvSpPr>
            <a:spLocks noChangeArrowheads="1"/>
          </p:cNvSpPr>
          <p:nvPr/>
        </p:nvSpPr>
        <p:spPr bwMode="auto">
          <a:xfrm>
            <a:off x="4159731" y="4124210"/>
            <a:ext cx="451741" cy="960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4" name="Rectangle 190"/>
          <p:cNvSpPr>
            <a:spLocks noChangeArrowheads="1"/>
          </p:cNvSpPr>
          <p:nvPr/>
        </p:nvSpPr>
        <p:spPr bwMode="auto">
          <a:xfrm>
            <a:off x="4159731" y="4294139"/>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5" name="Rectangle 191"/>
          <p:cNvSpPr>
            <a:spLocks noChangeArrowheads="1"/>
          </p:cNvSpPr>
          <p:nvPr/>
        </p:nvSpPr>
        <p:spPr bwMode="auto">
          <a:xfrm>
            <a:off x="4159731" y="4464071"/>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6" name="Rectangle 192"/>
          <p:cNvSpPr>
            <a:spLocks noChangeArrowheads="1"/>
          </p:cNvSpPr>
          <p:nvPr/>
        </p:nvSpPr>
        <p:spPr bwMode="auto">
          <a:xfrm>
            <a:off x="4159731" y="4634000"/>
            <a:ext cx="451741" cy="93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7" name="Rectangle 193"/>
          <p:cNvSpPr>
            <a:spLocks noChangeArrowheads="1"/>
          </p:cNvSpPr>
          <p:nvPr/>
        </p:nvSpPr>
        <p:spPr bwMode="auto">
          <a:xfrm>
            <a:off x="4159731" y="4800762"/>
            <a:ext cx="451741" cy="9710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1063" name="Group 1062"/>
          <p:cNvGrpSpPr/>
          <p:nvPr/>
        </p:nvGrpSpPr>
        <p:grpSpPr>
          <a:xfrm>
            <a:off x="10002099" y="1890839"/>
            <a:ext cx="744104" cy="3085132"/>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1064" name="Group 1063"/>
          <p:cNvGrpSpPr/>
          <p:nvPr/>
        </p:nvGrpSpPr>
        <p:grpSpPr>
          <a:xfrm>
            <a:off x="8445284" y="2126368"/>
            <a:ext cx="747271" cy="2812822"/>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1041" name="Rectangle 207"/>
          <p:cNvSpPr>
            <a:spLocks noChangeArrowheads="1"/>
          </p:cNvSpPr>
          <p:nvPr/>
        </p:nvSpPr>
        <p:spPr bwMode="auto">
          <a:xfrm>
            <a:off x="6234782" y="4202313"/>
            <a:ext cx="910868" cy="727218"/>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2" name="Freeform 208"/>
          <p:cNvSpPr>
            <a:spLocks/>
          </p:cNvSpPr>
          <p:nvPr/>
        </p:nvSpPr>
        <p:spPr bwMode="auto">
          <a:xfrm>
            <a:off x="6759348" y="2874537"/>
            <a:ext cx="772601" cy="2054994"/>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3" name="Freeform 209"/>
          <p:cNvSpPr>
            <a:spLocks/>
          </p:cNvSpPr>
          <p:nvPr/>
        </p:nvSpPr>
        <p:spPr bwMode="auto">
          <a:xfrm>
            <a:off x="6234781" y="4212869"/>
            <a:ext cx="524567" cy="716663"/>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4" name="Rectangle 210"/>
          <p:cNvSpPr>
            <a:spLocks noChangeArrowheads="1"/>
          </p:cNvSpPr>
          <p:nvPr/>
        </p:nvSpPr>
        <p:spPr bwMode="auto">
          <a:xfrm>
            <a:off x="6856450"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5" name="Rectangle 211"/>
          <p:cNvSpPr>
            <a:spLocks noChangeArrowheads="1"/>
          </p:cNvSpPr>
          <p:nvPr/>
        </p:nvSpPr>
        <p:spPr bwMode="auto">
          <a:xfrm>
            <a:off x="7023215"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6" name="Rectangle 212"/>
          <p:cNvSpPr>
            <a:spLocks noChangeArrowheads="1"/>
          </p:cNvSpPr>
          <p:nvPr/>
        </p:nvSpPr>
        <p:spPr bwMode="auto">
          <a:xfrm>
            <a:off x="7189978" y="3026523"/>
            <a:ext cx="75994" cy="14565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7" name="Rectangle 213"/>
          <p:cNvSpPr>
            <a:spLocks noChangeArrowheads="1"/>
          </p:cNvSpPr>
          <p:nvPr/>
        </p:nvSpPr>
        <p:spPr bwMode="auto">
          <a:xfrm>
            <a:off x="7357798" y="3026523"/>
            <a:ext cx="74938" cy="145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8" name="Rectangle 214"/>
          <p:cNvSpPr>
            <a:spLocks noChangeArrowheads="1"/>
          </p:cNvSpPr>
          <p:nvPr/>
        </p:nvSpPr>
        <p:spPr bwMode="auto">
          <a:xfrm>
            <a:off x="6856450"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49" name="Rectangle 215"/>
          <p:cNvSpPr>
            <a:spLocks noChangeArrowheads="1"/>
          </p:cNvSpPr>
          <p:nvPr/>
        </p:nvSpPr>
        <p:spPr bwMode="auto">
          <a:xfrm>
            <a:off x="7023215" y="3246062"/>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0" name="Rectangle 216"/>
          <p:cNvSpPr>
            <a:spLocks noChangeArrowheads="1"/>
          </p:cNvSpPr>
          <p:nvPr/>
        </p:nvSpPr>
        <p:spPr bwMode="auto">
          <a:xfrm>
            <a:off x="7189978" y="3246062"/>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1" name="Rectangle 217"/>
          <p:cNvSpPr>
            <a:spLocks noChangeArrowheads="1"/>
          </p:cNvSpPr>
          <p:nvPr/>
        </p:nvSpPr>
        <p:spPr bwMode="auto">
          <a:xfrm>
            <a:off x="7357798" y="3246062"/>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2" name="Rectangle 218"/>
          <p:cNvSpPr>
            <a:spLocks noChangeArrowheads="1"/>
          </p:cNvSpPr>
          <p:nvPr/>
        </p:nvSpPr>
        <p:spPr bwMode="auto">
          <a:xfrm>
            <a:off x="6856450" y="3462431"/>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3" name="Rectangle 219"/>
          <p:cNvSpPr>
            <a:spLocks noChangeArrowheads="1"/>
          </p:cNvSpPr>
          <p:nvPr/>
        </p:nvSpPr>
        <p:spPr bwMode="auto">
          <a:xfrm>
            <a:off x="7023215"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4" name="Rectangle 220"/>
          <p:cNvSpPr>
            <a:spLocks noChangeArrowheads="1"/>
          </p:cNvSpPr>
          <p:nvPr/>
        </p:nvSpPr>
        <p:spPr bwMode="auto">
          <a:xfrm>
            <a:off x="7189978" y="3462431"/>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5" name="Rectangle 221"/>
          <p:cNvSpPr>
            <a:spLocks noChangeArrowheads="1"/>
          </p:cNvSpPr>
          <p:nvPr/>
        </p:nvSpPr>
        <p:spPr bwMode="auto">
          <a:xfrm>
            <a:off x="7357798" y="3462431"/>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6" name="Rectangle 222"/>
          <p:cNvSpPr>
            <a:spLocks noChangeArrowheads="1"/>
          </p:cNvSpPr>
          <p:nvPr/>
        </p:nvSpPr>
        <p:spPr bwMode="auto">
          <a:xfrm>
            <a:off x="6856450"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7" name="Rectangle 223"/>
          <p:cNvSpPr>
            <a:spLocks noChangeArrowheads="1"/>
          </p:cNvSpPr>
          <p:nvPr/>
        </p:nvSpPr>
        <p:spPr bwMode="auto">
          <a:xfrm>
            <a:off x="7023215"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8" name="Rectangle 224"/>
          <p:cNvSpPr>
            <a:spLocks noChangeArrowheads="1"/>
          </p:cNvSpPr>
          <p:nvPr/>
        </p:nvSpPr>
        <p:spPr bwMode="auto">
          <a:xfrm>
            <a:off x="7189978" y="3681969"/>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59" name="Rectangle 225"/>
          <p:cNvSpPr>
            <a:spLocks noChangeArrowheads="1"/>
          </p:cNvSpPr>
          <p:nvPr/>
        </p:nvSpPr>
        <p:spPr bwMode="auto">
          <a:xfrm>
            <a:off x="7357798" y="3681969"/>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0" name="Rectangle 226"/>
          <p:cNvSpPr>
            <a:spLocks noChangeArrowheads="1"/>
          </p:cNvSpPr>
          <p:nvPr/>
        </p:nvSpPr>
        <p:spPr bwMode="auto">
          <a:xfrm>
            <a:off x="6856450" y="3899395"/>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 name="Rectangle 228"/>
          <p:cNvSpPr>
            <a:spLocks noChangeArrowheads="1"/>
          </p:cNvSpPr>
          <p:nvPr/>
        </p:nvSpPr>
        <p:spPr bwMode="auto">
          <a:xfrm>
            <a:off x="7023215" y="3899395"/>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 name="Rectangle 229"/>
          <p:cNvSpPr>
            <a:spLocks noChangeArrowheads="1"/>
          </p:cNvSpPr>
          <p:nvPr/>
        </p:nvSpPr>
        <p:spPr bwMode="auto">
          <a:xfrm>
            <a:off x="7189978" y="3899395"/>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2" name="Rectangle 230"/>
          <p:cNvSpPr>
            <a:spLocks noChangeArrowheads="1"/>
          </p:cNvSpPr>
          <p:nvPr/>
        </p:nvSpPr>
        <p:spPr bwMode="auto">
          <a:xfrm>
            <a:off x="7357798" y="3899395"/>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3" name="Rectangle 231"/>
          <p:cNvSpPr>
            <a:spLocks noChangeArrowheads="1"/>
          </p:cNvSpPr>
          <p:nvPr/>
        </p:nvSpPr>
        <p:spPr bwMode="auto">
          <a:xfrm>
            <a:off x="6856451" y="4115765"/>
            <a:ext cx="74938"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4" name="Rectangle 232"/>
          <p:cNvSpPr>
            <a:spLocks noChangeArrowheads="1"/>
          </p:cNvSpPr>
          <p:nvPr/>
        </p:nvSpPr>
        <p:spPr bwMode="auto">
          <a:xfrm>
            <a:off x="7023215" y="4115765"/>
            <a:ext cx="75994" cy="14671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5" name="Rectangle 233"/>
          <p:cNvSpPr>
            <a:spLocks noChangeArrowheads="1"/>
          </p:cNvSpPr>
          <p:nvPr/>
        </p:nvSpPr>
        <p:spPr bwMode="auto">
          <a:xfrm>
            <a:off x="7189978" y="4115765"/>
            <a:ext cx="75994"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6" name="Rectangle 234"/>
          <p:cNvSpPr>
            <a:spLocks noChangeArrowheads="1"/>
          </p:cNvSpPr>
          <p:nvPr/>
        </p:nvSpPr>
        <p:spPr bwMode="auto">
          <a:xfrm>
            <a:off x="7357798" y="4115765"/>
            <a:ext cx="74938" cy="1467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7" name="Rectangle 235"/>
          <p:cNvSpPr>
            <a:spLocks noChangeArrowheads="1"/>
          </p:cNvSpPr>
          <p:nvPr/>
        </p:nvSpPr>
        <p:spPr bwMode="auto">
          <a:xfrm>
            <a:off x="6856451" y="4335303"/>
            <a:ext cx="74938"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8" name="Rectangle 236"/>
          <p:cNvSpPr>
            <a:spLocks noChangeArrowheads="1"/>
          </p:cNvSpPr>
          <p:nvPr/>
        </p:nvSpPr>
        <p:spPr bwMode="auto">
          <a:xfrm>
            <a:off x="7023215"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99" name="Rectangle 237"/>
          <p:cNvSpPr>
            <a:spLocks noChangeArrowheads="1"/>
          </p:cNvSpPr>
          <p:nvPr/>
        </p:nvSpPr>
        <p:spPr bwMode="auto">
          <a:xfrm>
            <a:off x="7189978"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0" name="Rectangle 238"/>
          <p:cNvSpPr>
            <a:spLocks noChangeArrowheads="1"/>
          </p:cNvSpPr>
          <p:nvPr/>
        </p:nvSpPr>
        <p:spPr bwMode="auto">
          <a:xfrm>
            <a:off x="735779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1" name="Rectangle 239"/>
          <p:cNvSpPr>
            <a:spLocks noChangeArrowheads="1"/>
          </p:cNvSpPr>
          <p:nvPr/>
        </p:nvSpPr>
        <p:spPr bwMode="auto">
          <a:xfrm>
            <a:off x="6289665" y="4335303"/>
            <a:ext cx="75994" cy="14459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2" name="Rectangle 240"/>
          <p:cNvSpPr>
            <a:spLocks noChangeArrowheads="1"/>
          </p:cNvSpPr>
          <p:nvPr/>
        </p:nvSpPr>
        <p:spPr bwMode="auto">
          <a:xfrm>
            <a:off x="6456429" y="4335303"/>
            <a:ext cx="75994"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3" name="Rectangle 241"/>
          <p:cNvSpPr>
            <a:spLocks noChangeArrowheads="1"/>
          </p:cNvSpPr>
          <p:nvPr/>
        </p:nvSpPr>
        <p:spPr bwMode="auto">
          <a:xfrm>
            <a:off x="6624248" y="4335303"/>
            <a:ext cx="74938" cy="1445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4" name="Rectangle 242"/>
          <p:cNvSpPr>
            <a:spLocks noChangeArrowheads="1"/>
          </p:cNvSpPr>
          <p:nvPr/>
        </p:nvSpPr>
        <p:spPr bwMode="auto">
          <a:xfrm>
            <a:off x="6289665"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5" name="Rectangle 243"/>
          <p:cNvSpPr>
            <a:spLocks noChangeArrowheads="1"/>
          </p:cNvSpPr>
          <p:nvPr/>
        </p:nvSpPr>
        <p:spPr bwMode="auto">
          <a:xfrm>
            <a:off x="6456429" y="4552730"/>
            <a:ext cx="75994" cy="143544"/>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6" name="Rectangle 244"/>
          <p:cNvSpPr>
            <a:spLocks noChangeArrowheads="1"/>
          </p:cNvSpPr>
          <p:nvPr/>
        </p:nvSpPr>
        <p:spPr bwMode="auto">
          <a:xfrm>
            <a:off x="6624248"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07" name="Rectangle 245"/>
          <p:cNvSpPr>
            <a:spLocks noChangeArrowheads="1"/>
          </p:cNvSpPr>
          <p:nvPr/>
        </p:nvSpPr>
        <p:spPr bwMode="auto">
          <a:xfrm>
            <a:off x="6856451" y="4552730"/>
            <a:ext cx="74938"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1" name="Rectangle 246"/>
          <p:cNvSpPr>
            <a:spLocks noChangeArrowheads="1"/>
          </p:cNvSpPr>
          <p:nvPr/>
        </p:nvSpPr>
        <p:spPr bwMode="auto">
          <a:xfrm>
            <a:off x="7023215" y="4552730"/>
            <a:ext cx="75994"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5" name="Rectangle 247"/>
          <p:cNvSpPr>
            <a:spLocks noChangeArrowheads="1"/>
          </p:cNvSpPr>
          <p:nvPr/>
        </p:nvSpPr>
        <p:spPr bwMode="auto">
          <a:xfrm>
            <a:off x="7189978" y="4552730"/>
            <a:ext cx="75994" cy="143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6" name="Rectangle 248"/>
          <p:cNvSpPr>
            <a:spLocks noChangeArrowheads="1"/>
          </p:cNvSpPr>
          <p:nvPr/>
        </p:nvSpPr>
        <p:spPr bwMode="auto">
          <a:xfrm>
            <a:off x="7357798" y="4552730"/>
            <a:ext cx="74938" cy="14354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7" name="Rectangle 249"/>
          <p:cNvSpPr>
            <a:spLocks noChangeArrowheads="1"/>
          </p:cNvSpPr>
          <p:nvPr/>
        </p:nvSpPr>
        <p:spPr bwMode="auto">
          <a:xfrm>
            <a:off x="7189978" y="2733104"/>
            <a:ext cx="242758" cy="14143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8" name="Rectangle 250"/>
          <p:cNvSpPr>
            <a:spLocks noChangeArrowheads="1"/>
          </p:cNvSpPr>
          <p:nvPr/>
        </p:nvSpPr>
        <p:spPr bwMode="auto">
          <a:xfrm>
            <a:off x="6931388" y="2642331"/>
            <a:ext cx="49607" cy="23220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pic>
        <p:nvPicPr>
          <p:cNvPr id="906" name="Picture 905"/>
          <p:cNvPicPr>
            <a:picLocks noChangeAspect="1"/>
          </p:cNvPicPr>
          <p:nvPr/>
        </p:nvPicPr>
        <p:blipFill>
          <a:blip r:embed="rId6"/>
          <a:stretch>
            <a:fillRect/>
          </a:stretch>
        </p:blipFill>
        <p:spPr>
          <a:xfrm>
            <a:off x="7960717" y="3285084"/>
            <a:ext cx="650440" cy="1750129"/>
          </a:xfrm>
          <a:prstGeom prst="rect">
            <a:avLst/>
          </a:prstGeom>
        </p:spPr>
      </p:pic>
      <p:grpSp>
        <p:nvGrpSpPr>
          <p:cNvPr id="1065" name="Group 253"/>
          <p:cNvGrpSpPr>
            <a:grpSpLocks noChangeAspect="1"/>
          </p:cNvGrpSpPr>
          <p:nvPr/>
        </p:nvGrpSpPr>
        <p:grpSpPr bwMode="auto">
          <a:xfrm>
            <a:off x="10392835" y="3609981"/>
            <a:ext cx="1281869" cy="1410990"/>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pic>
        <p:nvPicPr>
          <p:cNvPr id="948" name="Picture 947"/>
          <p:cNvPicPr>
            <a:picLocks noChangeAspect="1"/>
          </p:cNvPicPr>
          <p:nvPr/>
        </p:nvPicPr>
        <p:blipFill>
          <a:blip r:embed="rId7"/>
          <a:stretch>
            <a:fillRect/>
          </a:stretch>
        </p:blipFill>
        <p:spPr>
          <a:xfrm>
            <a:off x="5455163" y="2594835"/>
            <a:ext cx="906279" cy="2312572"/>
          </a:xfrm>
          <a:prstGeom prst="rect">
            <a:avLst/>
          </a:prstGeom>
        </p:spPr>
      </p:pic>
      <p:pic>
        <p:nvPicPr>
          <p:cNvPr id="952" name="Picture 951"/>
          <p:cNvPicPr>
            <a:picLocks noChangeAspect="1"/>
          </p:cNvPicPr>
          <p:nvPr/>
        </p:nvPicPr>
        <p:blipFill>
          <a:blip r:embed="rId8"/>
          <a:stretch>
            <a:fillRect/>
          </a:stretch>
        </p:blipFill>
        <p:spPr>
          <a:xfrm>
            <a:off x="2201838" y="3639580"/>
            <a:ext cx="1055777" cy="1278828"/>
          </a:xfrm>
          <a:prstGeom prst="rect">
            <a:avLst/>
          </a:prstGeom>
        </p:spPr>
      </p:pic>
      <p:sp>
        <p:nvSpPr>
          <p:cNvPr id="1009" name="Chord 1008"/>
          <p:cNvSpPr/>
          <p:nvPr/>
        </p:nvSpPr>
        <p:spPr bwMode="auto">
          <a:xfrm rot="5400000">
            <a:off x="5255473" y="2948427"/>
            <a:ext cx="4440273" cy="5845542"/>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276688" y="3430514"/>
            <a:ext cx="3544800" cy="4666666"/>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660755" y="3182366"/>
            <a:ext cx="4440273" cy="584554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3921694" algn="l"/>
              </a:tabLst>
            </a:pPr>
            <a:r>
              <a:rPr lang="en-US" dirty="0">
                <a:solidFill>
                  <a:schemeClr val="bg1"/>
                </a:solidFill>
              </a:rPr>
              <a:t>Opportunity</a:t>
            </a:r>
          </a:p>
        </p:txBody>
      </p:sp>
      <p:sp>
        <p:nvSpPr>
          <p:cNvPr id="746" name="Freeform 858"/>
          <p:cNvSpPr>
            <a:spLocks/>
          </p:cNvSpPr>
          <p:nvPr/>
        </p:nvSpPr>
        <p:spPr bwMode="auto">
          <a:xfrm>
            <a:off x="9313248" y="4032790"/>
            <a:ext cx="80894" cy="84628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5" name="Rectangle 887"/>
          <p:cNvSpPr>
            <a:spLocks noChangeArrowheads="1"/>
          </p:cNvSpPr>
          <p:nvPr/>
        </p:nvSpPr>
        <p:spPr bwMode="auto">
          <a:xfrm>
            <a:off x="8169832" y="4757731"/>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6" name="Rectangle 888"/>
          <p:cNvSpPr>
            <a:spLocks noChangeArrowheads="1"/>
          </p:cNvSpPr>
          <p:nvPr/>
        </p:nvSpPr>
        <p:spPr bwMode="auto">
          <a:xfrm>
            <a:off x="8169832" y="4893074"/>
            <a:ext cx="1088967"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7" name="Rectangle 889"/>
          <p:cNvSpPr>
            <a:spLocks noChangeArrowheads="1"/>
          </p:cNvSpPr>
          <p:nvPr/>
        </p:nvSpPr>
        <p:spPr bwMode="auto">
          <a:xfrm>
            <a:off x="8169833"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8" name="Rectangle 890"/>
          <p:cNvSpPr>
            <a:spLocks noChangeArrowheads="1"/>
          </p:cNvSpPr>
          <p:nvPr/>
        </p:nvSpPr>
        <p:spPr bwMode="auto">
          <a:xfrm>
            <a:off x="8242949"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9" name="Rectangle 891"/>
          <p:cNvSpPr>
            <a:spLocks noChangeArrowheads="1"/>
          </p:cNvSpPr>
          <p:nvPr/>
        </p:nvSpPr>
        <p:spPr bwMode="auto">
          <a:xfrm>
            <a:off x="913745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0" name="Rectangle 892"/>
          <p:cNvSpPr>
            <a:spLocks noChangeArrowheads="1"/>
          </p:cNvSpPr>
          <p:nvPr/>
        </p:nvSpPr>
        <p:spPr bwMode="auto">
          <a:xfrm>
            <a:off x="9212130"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1" name="Rectangle 893"/>
          <p:cNvSpPr>
            <a:spLocks noChangeArrowheads="1"/>
          </p:cNvSpPr>
          <p:nvPr/>
        </p:nvSpPr>
        <p:spPr bwMode="auto">
          <a:xfrm>
            <a:off x="8169832" y="5087533"/>
            <a:ext cx="1088967"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2" name="Rectangle 894"/>
          <p:cNvSpPr>
            <a:spLocks noChangeArrowheads="1"/>
          </p:cNvSpPr>
          <p:nvPr/>
        </p:nvSpPr>
        <p:spPr bwMode="auto">
          <a:xfrm>
            <a:off x="1404235" y="4757731"/>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3" name="Rectangle 895"/>
          <p:cNvSpPr>
            <a:spLocks noChangeArrowheads="1"/>
          </p:cNvSpPr>
          <p:nvPr/>
        </p:nvSpPr>
        <p:spPr bwMode="auto">
          <a:xfrm>
            <a:off x="1404235" y="4893074"/>
            <a:ext cx="1090523" cy="8711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4" name="Rectangle 896"/>
          <p:cNvSpPr>
            <a:spLocks noChangeArrowheads="1"/>
          </p:cNvSpPr>
          <p:nvPr/>
        </p:nvSpPr>
        <p:spPr bwMode="auto">
          <a:xfrm>
            <a:off x="1404237" y="5101533"/>
            <a:ext cx="46670"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5" name="Rectangle 897"/>
          <p:cNvSpPr>
            <a:spLocks noChangeArrowheads="1"/>
          </p:cNvSpPr>
          <p:nvPr/>
        </p:nvSpPr>
        <p:spPr bwMode="auto">
          <a:xfrm>
            <a:off x="1482018" y="4771731"/>
            <a:ext cx="43558"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6" name="Rectangle 898"/>
          <p:cNvSpPr>
            <a:spLocks noChangeArrowheads="1"/>
          </p:cNvSpPr>
          <p:nvPr/>
        </p:nvSpPr>
        <p:spPr bwMode="auto">
          <a:xfrm>
            <a:off x="2373418" y="4771731"/>
            <a:ext cx="46670" cy="5227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7" name="Rectangle 899"/>
          <p:cNvSpPr>
            <a:spLocks noChangeArrowheads="1"/>
          </p:cNvSpPr>
          <p:nvPr/>
        </p:nvSpPr>
        <p:spPr bwMode="auto">
          <a:xfrm>
            <a:off x="2451201" y="5101533"/>
            <a:ext cx="43558" cy="26913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8" name="Rectangle 900"/>
          <p:cNvSpPr>
            <a:spLocks noChangeArrowheads="1"/>
          </p:cNvSpPr>
          <p:nvPr/>
        </p:nvSpPr>
        <p:spPr bwMode="auto">
          <a:xfrm>
            <a:off x="1404235" y="5087533"/>
            <a:ext cx="1090523" cy="9178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9" name="Oval 901"/>
          <p:cNvSpPr>
            <a:spLocks noChangeArrowheads="1"/>
          </p:cNvSpPr>
          <p:nvPr/>
        </p:nvSpPr>
        <p:spPr bwMode="auto">
          <a:xfrm>
            <a:off x="8109160" y="4292585"/>
            <a:ext cx="101119"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0" name="Freeform 902"/>
          <p:cNvSpPr>
            <a:spLocks noEditPoints="1"/>
          </p:cNvSpPr>
          <p:nvPr/>
        </p:nvSpPr>
        <p:spPr bwMode="auto">
          <a:xfrm>
            <a:off x="7953594" y="3969007"/>
            <a:ext cx="300244" cy="1406324"/>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1" name="Oval 903"/>
          <p:cNvSpPr>
            <a:spLocks noChangeArrowheads="1"/>
          </p:cNvSpPr>
          <p:nvPr/>
        </p:nvSpPr>
        <p:spPr bwMode="auto">
          <a:xfrm>
            <a:off x="1265783" y="4292585"/>
            <a:ext cx="98008" cy="980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2" name="Freeform 904"/>
          <p:cNvSpPr>
            <a:spLocks noEditPoints="1"/>
          </p:cNvSpPr>
          <p:nvPr/>
        </p:nvSpPr>
        <p:spPr bwMode="auto">
          <a:xfrm>
            <a:off x="1108659" y="3969007"/>
            <a:ext cx="298687" cy="1406324"/>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3" name="Freeform 905"/>
          <p:cNvSpPr>
            <a:spLocks/>
          </p:cNvSpPr>
          <p:nvPr/>
        </p:nvSpPr>
        <p:spPr bwMode="auto">
          <a:xfrm>
            <a:off x="2715664" y="5132647"/>
            <a:ext cx="266020" cy="231793"/>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4" name="Freeform 906"/>
          <p:cNvSpPr>
            <a:spLocks/>
          </p:cNvSpPr>
          <p:nvPr/>
        </p:nvSpPr>
        <p:spPr bwMode="auto">
          <a:xfrm>
            <a:off x="2851005" y="5229097"/>
            <a:ext cx="262908" cy="13534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5" name="Freeform 907"/>
          <p:cNvSpPr>
            <a:spLocks/>
          </p:cNvSpPr>
          <p:nvPr/>
        </p:nvSpPr>
        <p:spPr bwMode="auto">
          <a:xfrm>
            <a:off x="2524316" y="5289769"/>
            <a:ext cx="144677" cy="74672"/>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6" name="Freeform 908"/>
          <p:cNvSpPr>
            <a:spLocks/>
          </p:cNvSpPr>
          <p:nvPr/>
        </p:nvSpPr>
        <p:spPr bwMode="auto">
          <a:xfrm>
            <a:off x="2231851" y="4723506"/>
            <a:ext cx="80894" cy="17112"/>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7" name="Freeform 909"/>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8" name="Freeform 910"/>
          <p:cNvSpPr>
            <a:spLocks/>
          </p:cNvSpPr>
          <p:nvPr/>
        </p:nvSpPr>
        <p:spPr bwMode="auto">
          <a:xfrm>
            <a:off x="2342305" y="4728173"/>
            <a:ext cx="28002" cy="26446"/>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9" name="Freeform 911"/>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0" name="Freeform 912"/>
          <p:cNvSpPr>
            <a:spLocks/>
          </p:cNvSpPr>
          <p:nvPr/>
        </p:nvSpPr>
        <p:spPr bwMode="auto">
          <a:xfrm>
            <a:off x="2356303" y="4728173"/>
            <a:ext cx="26447" cy="26446"/>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1" name="Freeform 913"/>
          <p:cNvSpPr>
            <a:spLocks/>
          </p:cNvSpPr>
          <p:nvPr/>
        </p:nvSpPr>
        <p:spPr bwMode="auto">
          <a:xfrm>
            <a:off x="2356304"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2" name="Freeform 914"/>
          <p:cNvSpPr>
            <a:spLocks/>
          </p:cNvSpPr>
          <p:nvPr/>
        </p:nvSpPr>
        <p:spPr bwMode="auto">
          <a:xfrm>
            <a:off x="2370307" y="4751508"/>
            <a:ext cx="23336" cy="6223"/>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3" name="Freeform 915"/>
          <p:cNvSpPr>
            <a:spLocks/>
          </p:cNvSpPr>
          <p:nvPr/>
        </p:nvSpPr>
        <p:spPr bwMode="auto">
          <a:xfrm>
            <a:off x="2292523" y="4609941"/>
            <a:ext cx="121343" cy="124453"/>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4" name="Freeform 916"/>
          <p:cNvSpPr>
            <a:spLocks/>
          </p:cNvSpPr>
          <p:nvPr/>
        </p:nvSpPr>
        <p:spPr bwMode="auto">
          <a:xfrm>
            <a:off x="2292522" y="4647280"/>
            <a:ext cx="87117" cy="84006"/>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5" name="Oval 917"/>
          <p:cNvSpPr>
            <a:spLocks noChangeArrowheads="1"/>
          </p:cNvSpPr>
          <p:nvPr/>
        </p:nvSpPr>
        <p:spPr bwMode="auto">
          <a:xfrm>
            <a:off x="2387417" y="4639501"/>
            <a:ext cx="6223" cy="7778"/>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6" name="Freeform 918"/>
          <p:cNvSpPr>
            <a:spLocks/>
          </p:cNvSpPr>
          <p:nvPr/>
        </p:nvSpPr>
        <p:spPr bwMode="auto">
          <a:xfrm>
            <a:off x="2356304" y="4728174"/>
            <a:ext cx="10891" cy="933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7" name="Freeform 919"/>
          <p:cNvSpPr>
            <a:spLocks/>
          </p:cNvSpPr>
          <p:nvPr/>
        </p:nvSpPr>
        <p:spPr bwMode="auto">
          <a:xfrm>
            <a:off x="2342304" y="4728172"/>
            <a:ext cx="10891" cy="12445"/>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2" name="AutoShape 921"/>
          <p:cNvSpPr>
            <a:spLocks noChangeAspect="1" noChangeArrowheads="1" noTextEdit="1"/>
          </p:cNvSpPr>
          <p:nvPr/>
        </p:nvSpPr>
        <p:spPr bwMode="auto">
          <a:xfrm>
            <a:off x="94206" y="5350250"/>
            <a:ext cx="12213543" cy="15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3" name="Rectangle 923"/>
          <p:cNvSpPr>
            <a:spLocks noChangeArrowheads="1"/>
          </p:cNvSpPr>
          <p:nvPr/>
        </p:nvSpPr>
        <p:spPr bwMode="auto">
          <a:xfrm>
            <a:off x="-59507" y="5375140"/>
            <a:ext cx="12371923" cy="1561890"/>
          </a:xfrm>
          <a:prstGeom prst="rect">
            <a:avLst/>
          </a:prstGeom>
          <a:solidFill>
            <a:srgbClr val="5E5E5E"/>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14" name="Rectangle 924"/>
          <p:cNvSpPr>
            <a:spLocks noChangeArrowheads="1"/>
          </p:cNvSpPr>
          <p:nvPr/>
        </p:nvSpPr>
        <p:spPr bwMode="auto">
          <a:xfrm flipV="1">
            <a:off x="-501770" y="5398475"/>
            <a:ext cx="12814186" cy="45700"/>
          </a:xfrm>
          <a:prstGeom prst="rect">
            <a:avLst/>
          </a:prstGeom>
          <a:solidFill>
            <a:schemeClr val="tx1"/>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451" name="Group 450"/>
          <p:cNvGrpSpPr/>
          <p:nvPr/>
        </p:nvGrpSpPr>
        <p:grpSpPr>
          <a:xfrm>
            <a:off x="2455867" y="4558269"/>
            <a:ext cx="628379" cy="1964950"/>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29" name="Group 328"/>
          <p:cNvGrpSpPr/>
          <p:nvPr/>
        </p:nvGrpSpPr>
        <p:grpSpPr>
          <a:xfrm>
            <a:off x="744266" y="4375378"/>
            <a:ext cx="781948" cy="2182481"/>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3" name="Group 2"/>
          <p:cNvGrpSpPr/>
          <p:nvPr/>
        </p:nvGrpSpPr>
        <p:grpSpPr>
          <a:xfrm flipH="1">
            <a:off x="8870965" y="4403956"/>
            <a:ext cx="588316" cy="1013858"/>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
        <p:nvSpPr>
          <p:cNvPr id="524" name="AutoShape 445"/>
          <p:cNvSpPr>
            <a:spLocks noChangeAspect="1" noChangeArrowheads="1" noTextEdit="1"/>
          </p:cNvSpPr>
          <p:nvPr/>
        </p:nvSpPr>
        <p:spPr bwMode="auto">
          <a:xfrm>
            <a:off x="4709634" y="10445369"/>
            <a:ext cx="675159" cy="25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666" name="Group 665"/>
          <p:cNvGrpSpPr/>
          <p:nvPr/>
        </p:nvGrpSpPr>
        <p:grpSpPr>
          <a:xfrm>
            <a:off x="1659887" y="4488910"/>
            <a:ext cx="333483" cy="978992"/>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717" name="Group 716"/>
          <p:cNvGrpSpPr/>
          <p:nvPr/>
        </p:nvGrpSpPr>
        <p:grpSpPr>
          <a:xfrm>
            <a:off x="8328700" y="4510829"/>
            <a:ext cx="1715902" cy="1748568"/>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26" name="Group 25"/>
          <p:cNvGrpSpPr/>
          <p:nvPr/>
        </p:nvGrpSpPr>
        <p:grpSpPr>
          <a:xfrm>
            <a:off x="10129762" y="4493365"/>
            <a:ext cx="376254" cy="1818354"/>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grpSp>
        <p:nvGrpSpPr>
          <p:cNvPr id="755" name="Group 754"/>
          <p:cNvGrpSpPr/>
          <p:nvPr/>
        </p:nvGrpSpPr>
        <p:grpSpPr>
          <a:xfrm>
            <a:off x="11206355" y="4484430"/>
            <a:ext cx="452813" cy="1486774"/>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19" name="Group 918"/>
          <p:cNvGrpSpPr/>
          <p:nvPr/>
        </p:nvGrpSpPr>
        <p:grpSpPr>
          <a:xfrm>
            <a:off x="3471439" y="3209671"/>
            <a:ext cx="5245951" cy="1444934"/>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913676"/>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06" tIns="44803" rIns="89606" bIns="44803" numCol="1" anchor="t" anchorCtr="0" compatLnSpc="1">
              <a:prstTxWarp prst="textNoShape">
                <a:avLst/>
              </a:prstTxWarp>
            </a:bodyPr>
            <a:lstStyle/>
            <a:p>
              <a:pPr defTabSz="914005">
                <a:defRPr/>
              </a:pPr>
              <a:endParaRPr lang="en-US" sz="1799" kern="0">
                <a:solidFill>
                  <a:srgbClr val="505050"/>
                </a:solidFill>
              </a:endParaRPr>
            </a:p>
          </p:txBody>
        </p:sp>
      </p:grpSp>
      <p:grpSp>
        <p:nvGrpSpPr>
          <p:cNvPr id="482" name="Group 481"/>
          <p:cNvGrpSpPr/>
          <p:nvPr/>
        </p:nvGrpSpPr>
        <p:grpSpPr>
          <a:xfrm>
            <a:off x="7001718" y="4471984"/>
            <a:ext cx="655157" cy="1249535"/>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928" name="Group 927"/>
          <p:cNvGrpSpPr/>
          <p:nvPr/>
        </p:nvGrpSpPr>
        <p:grpSpPr>
          <a:xfrm>
            <a:off x="9670294" y="667908"/>
            <a:ext cx="1792129" cy="1792129"/>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25" name="Rectangle 924"/>
            <p:cNvSpPr/>
            <p:nvPr/>
          </p:nvSpPr>
          <p:spPr>
            <a:xfrm>
              <a:off x="610166" y="1773208"/>
              <a:ext cx="1643845" cy="1366525"/>
            </a:xfrm>
            <a:prstGeom prst="rect">
              <a:avLst/>
            </a:prstGeom>
          </p:spPr>
          <p:txBody>
            <a:bodyPr wrap="square" lIns="0" rIns="0">
              <a:spAutoFit/>
            </a:bodyPr>
            <a:lstStyle/>
            <a:p>
              <a:pPr algn="ctr" defTabSz="878030">
                <a:lnSpc>
                  <a:spcPct val="90000"/>
                </a:lnSpc>
                <a:spcAft>
                  <a:spcPts val="575"/>
                </a:spcAft>
                <a:defRPr/>
              </a:pPr>
              <a:r>
                <a:rPr lang="en-US" sz="1799" kern="0" dirty="0">
                  <a:gradFill>
                    <a:gsLst>
                      <a:gs pos="2917">
                        <a:srgbClr val="505050"/>
                      </a:gs>
                      <a:gs pos="100000">
                        <a:srgbClr val="505050"/>
                      </a:gs>
                    </a:gsLst>
                    <a:lin ang="5400000" scaled="0"/>
                  </a:gradFill>
                </a:rPr>
                <a:t>Over </a:t>
              </a:r>
              <a:br>
                <a:rPr lang="en-US" sz="1799" kern="0" dirty="0">
                  <a:gradFill>
                    <a:gsLst>
                      <a:gs pos="2917">
                        <a:srgbClr val="505050"/>
                      </a:gs>
                      <a:gs pos="100000">
                        <a:srgbClr val="505050"/>
                      </a:gs>
                    </a:gsLst>
                    <a:lin ang="5400000" scaled="0"/>
                  </a:gradFill>
                </a:rPr>
              </a:br>
              <a:r>
                <a:rPr lang="en-US" sz="3429" kern="0" dirty="0">
                  <a:gradFill>
                    <a:gsLst>
                      <a:gs pos="2917">
                        <a:srgbClr val="DC3C00"/>
                      </a:gs>
                      <a:gs pos="100000">
                        <a:srgbClr val="DC3C00"/>
                      </a:gs>
                    </a:gsLst>
                    <a:lin ang="5400000" scaled="0"/>
                  </a:gradFill>
                </a:rPr>
                <a:t>4 trillion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emails sent </a:t>
              </a:r>
              <a:br>
                <a:rPr lang="en-US" sz="1799" kern="0" dirty="0">
                  <a:gradFill>
                    <a:gsLst>
                      <a:gs pos="2917">
                        <a:srgbClr val="505050"/>
                      </a:gs>
                      <a:gs pos="100000">
                        <a:srgbClr val="505050"/>
                      </a:gs>
                    </a:gsLst>
                    <a:lin ang="5400000" scaled="0"/>
                  </a:gradFill>
                </a:rPr>
              </a:br>
              <a:r>
                <a:rPr lang="en-US" sz="1799" kern="0" dirty="0">
                  <a:gradFill>
                    <a:gsLst>
                      <a:gs pos="2917">
                        <a:srgbClr val="505050"/>
                      </a:gs>
                      <a:gs pos="100000">
                        <a:srgbClr val="505050"/>
                      </a:gs>
                    </a:gsLst>
                    <a:lin ang="5400000" scaled="0"/>
                  </a:gradFill>
                </a:rPr>
                <a:t>with O365</a:t>
              </a:r>
            </a:p>
          </p:txBody>
        </p:sp>
      </p:grpSp>
      <p:grpSp>
        <p:nvGrpSpPr>
          <p:cNvPr id="4" name="Group 3"/>
          <p:cNvGrpSpPr/>
          <p:nvPr/>
        </p:nvGrpSpPr>
        <p:grpSpPr>
          <a:xfrm>
            <a:off x="2329655" y="1165876"/>
            <a:ext cx="1792129" cy="1792129"/>
            <a:chOff x="2329728" y="1164965"/>
            <a:chExt cx="1792850" cy="1792850"/>
          </a:xfrm>
        </p:grpSpPr>
        <p:sp>
          <p:nvSpPr>
            <p:cNvPr id="965" name="Oval 964"/>
            <p:cNvSpPr/>
            <p:nvPr/>
          </p:nvSpPr>
          <p:spPr bwMode="auto">
            <a:xfrm>
              <a:off x="2329728" y="1164965"/>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6" name="Rectangle 965"/>
            <p:cNvSpPr/>
            <p:nvPr/>
          </p:nvSpPr>
          <p:spPr>
            <a:xfrm>
              <a:off x="2420389" y="1296515"/>
              <a:ext cx="1611530" cy="1504514"/>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100+ million </a:t>
              </a:r>
              <a:r>
                <a:rPr lang="en-US" sz="1567" kern="0" dirty="0">
                  <a:gradFill>
                    <a:gsLst>
                      <a:gs pos="2917">
                        <a:srgbClr val="505050"/>
                      </a:gs>
                      <a:gs pos="100000">
                        <a:srgbClr val="505050"/>
                      </a:gs>
                    </a:gsLst>
                    <a:lin ang="5400000" scaled="0"/>
                  </a:gradFill>
                </a:rPr>
                <a:t>downloads of mobile apps</a:t>
              </a:r>
            </a:p>
          </p:txBody>
        </p:sp>
      </p:grpSp>
      <p:grpSp>
        <p:nvGrpSpPr>
          <p:cNvPr id="8" name="Group 7"/>
          <p:cNvGrpSpPr/>
          <p:nvPr/>
        </p:nvGrpSpPr>
        <p:grpSpPr>
          <a:xfrm>
            <a:off x="6861705" y="656007"/>
            <a:ext cx="1792129" cy="1792129"/>
            <a:chOff x="6863601" y="654890"/>
            <a:chExt cx="1792850" cy="1792850"/>
          </a:xfrm>
        </p:grpSpPr>
        <p:sp>
          <p:nvSpPr>
            <p:cNvPr id="967" name="Oval 966"/>
            <p:cNvSpPr/>
            <p:nvPr/>
          </p:nvSpPr>
          <p:spPr bwMode="auto">
            <a:xfrm>
              <a:off x="6863601" y="654890"/>
              <a:ext cx="1792850" cy="179285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68" name="Rectangle 967"/>
            <p:cNvSpPr/>
            <p:nvPr/>
          </p:nvSpPr>
          <p:spPr>
            <a:xfrm>
              <a:off x="6954262" y="786440"/>
              <a:ext cx="1611530" cy="1449115"/>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850 million </a:t>
              </a:r>
              <a:r>
                <a:rPr lang="en-US" sz="1371" kern="0" dirty="0">
                  <a:gradFill>
                    <a:gsLst>
                      <a:gs pos="2917">
                        <a:srgbClr val="505050"/>
                      </a:gs>
                      <a:gs pos="100000">
                        <a:srgbClr val="505050"/>
                      </a:gs>
                    </a:gsLst>
                    <a:lin ang="5400000" scaled="0"/>
                  </a:gradFill>
                </a:rPr>
                <a:t>meetings are created a month</a:t>
              </a:r>
            </a:p>
          </p:txBody>
        </p:sp>
      </p:grpSp>
      <p:grpSp>
        <p:nvGrpSpPr>
          <p:cNvPr id="5" name="Group 4"/>
          <p:cNvGrpSpPr/>
          <p:nvPr/>
        </p:nvGrpSpPr>
        <p:grpSpPr>
          <a:xfrm>
            <a:off x="4709360" y="1342618"/>
            <a:ext cx="1610881" cy="1560744"/>
            <a:chOff x="4710390" y="1341778"/>
            <a:chExt cx="1611530" cy="1561372"/>
          </a:xfrm>
        </p:grpSpPr>
        <p:sp>
          <p:nvSpPr>
            <p:cNvPr id="969" name="Oval 968"/>
            <p:cNvSpPr/>
            <p:nvPr/>
          </p:nvSpPr>
          <p:spPr bwMode="auto">
            <a:xfrm>
              <a:off x="4735469" y="1341778"/>
              <a:ext cx="1561372" cy="1561372"/>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0" name="Rectangle 969"/>
            <p:cNvSpPr/>
            <p:nvPr/>
          </p:nvSpPr>
          <p:spPr>
            <a:xfrm>
              <a:off x="4710390" y="1479786"/>
              <a:ext cx="1611530" cy="1310872"/>
            </a:xfrm>
            <a:prstGeom prst="rect">
              <a:avLst/>
            </a:prstGeom>
          </p:spPr>
          <p:txBody>
            <a:bodyPr wrap="square" lIns="0" rIns="0">
              <a:spAutoFit/>
            </a:bodyPr>
            <a:lstStyle/>
            <a:p>
              <a:pPr algn="ctr" defTabSz="878030">
                <a:lnSpc>
                  <a:spcPct val="90000"/>
                </a:lnSpc>
                <a:defRPr/>
              </a:pPr>
              <a:r>
                <a:rPr lang="en-US" sz="2744" kern="0" dirty="0">
                  <a:gradFill>
                    <a:gsLst>
                      <a:gs pos="2917">
                        <a:srgbClr val="DC3C00"/>
                      </a:gs>
                      <a:gs pos="100000">
                        <a:srgbClr val="DC3C00"/>
                      </a:gs>
                    </a:gsLst>
                    <a:lin ang="5400000" scaled="0"/>
                  </a:gradFill>
                </a:rPr>
                <a:t>2–3</a:t>
              </a:r>
              <a:r>
                <a:rPr lang="en-US" sz="2744" kern="0" dirty="0">
                  <a:gradFill>
                    <a:gsLst>
                      <a:gs pos="2917">
                        <a:srgbClr val="505050"/>
                      </a:gs>
                      <a:gs pos="100000">
                        <a:srgbClr val="505050"/>
                      </a:gs>
                    </a:gsLst>
                    <a:lin ang="5400000" scaled="0"/>
                  </a:gradFill>
                </a:rPr>
                <a:t> </a:t>
              </a:r>
              <a:r>
                <a:rPr lang="en-US" sz="2352" kern="0" dirty="0">
                  <a:gradFill>
                    <a:gsLst>
                      <a:gs pos="2917">
                        <a:srgbClr val="DC3C00"/>
                      </a:gs>
                      <a:gs pos="100000">
                        <a:srgbClr val="DC3C00"/>
                      </a:gs>
                    </a:gsLst>
                    <a:lin ang="5400000" scaled="0"/>
                  </a:gradFill>
                </a:rPr>
                <a:t>hours/day</a:t>
              </a:r>
              <a:r>
                <a:rPr lang="en-US" sz="2744" kern="0" dirty="0">
                  <a:gradFill>
                    <a:gsLst>
                      <a:gs pos="2917">
                        <a:srgbClr val="505050"/>
                      </a:gs>
                      <a:gs pos="100000">
                        <a:srgbClr val="505050"/>
                      </a:gs>
                    </a:gsLst>
                    <a:lin ang="5400000" scaled="0"/>
                  </a:gradFill>
                </a:rPr>
                <a:t> </a:t>
              </a:r>
              <a:r>
                <a:rPr lang="en-US" sz="1567" kern="0" dirty="0">
                  <a:gradFill>
                    <a:gsLst>
                      <a:gs pos="2917">
                        <a:srgbClr val="505050"/>
                      </a:gs>
                      <a:gs pos="100000">
                        <a:srgbClr val="505050"/>
                      </a:gs>
                    </a:gsLst>
                    <a:lin ang="5400000" scaled="0"/>
                  </a:gradFill>
                </a:rPr>
                <a:t>spent in </a:t>
              </a:r>
              <a:br>
                <a:rPr lang="en-US" sz="1567"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Office apps</a:t>
              </a:r>
            </a:p>
          </p:txBody>
        </p:sp>
      </p:grpSp>
      <p:grpSp>
        <p:nvGrpSpPr>
          <p:cNvPr id="927" name="Group 926"/>
          <p:cNvGrpSpPr/>
          <p:nvPr/>
        </p:nvGrpSpPr>
        <p:grpSpPr>
          <a:xfrm>
            <a:off x="678587" y="2029408"/>
            <a:ext cx="1610881" cy="14814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73" name="Rectangle 972"/>
            <p:cNvSpPr/>
            <p:nvPr/>
          </p:nvSpPr>
          <p:spPr>
            <a:xfrm>
              <a:off x="9479153" y="1744183"/>
              <a:ext cx="1643845" cy="1308772"/>
            </a:xfrm>
            <a:prstGeom prst="rect">
              <a:avLst/>
            </a:prstGeom>
          </p:spPr>
          <p:txBody>
            <a:bodyPr wrap="square" lIns="0" rIns="0">
              <a:spAutoFit/>
            </a:bodyPr>
            <a:lstStyle/>
            <a:p>
              <a:pPr algn="ctr" defTabSz="878030">
                <a:lnSpc>
                  <a:spcPct val="90000"/>
                </a:lnSpc>
                <a:spcAft>
                  <a:spcPts val="575"/>
                </a:spcAft>
                <a:defRPr/>
              </a:pPr>
              <a:r>
                <a:rPr lang="en-US" sz="3429" kern="0" dirty="0">
                  <a:gradFill>
                    <a:gsLst>
                      <a:gs pos="2917">
                        <a:srgbClr val="DC3C00"/>
                      </a:gs>
                      <a:gs pos="100000">
                        <a:srgbClr val="DC3C00"/>
                      </a:gs>
                    </a:gsLst>
                    <a:lin ang="5400000" scaled="0"/>
                  </a:gradFill>
                </a:rPr>
                <a:t>1.2 </a:t>
              </a:r>
              <a:r>
                <a:rPr lang="en-US" sz="2940" kern="0" dirty="0">
                  <a:gradFill>
                    <a:gsLst>
                      <a:gs pos="2917">
                        <a:srgbClr val="DC3C00"/>
                      </a:gs>
                      <a:gs pos="100000">
                        <a:srgbClr val="DC3C00"/>
                      </a:gs>
                    </a:gsLst>
                    <a:lin ang="5400000" scaled="0"/>
                  </a:gradFill>
                </a:rPr>
                <a:t>billion+</a:t>
              </a:r>
              <a:r>
                <a:rPr lang="en-US" sz="3429" kern="0" dirty="0">
                  <a:gradFill>
                    <a:gsLst>
                      <a:gs pos="2917">
                        <a:srgbClr val="DC3C00"/>
                      </a:gs>
                      <a:gs pos="100000">
                        <a:srgbClr val="DC3C00"/>
                      </a:gs>
                    </a:gsLst>
                    <a:lin ang="5400000" scaled="0"/>
                  </a:gradFill>
                </a:rPr>
                <a:t> </a:t>
              </a:r>
              <a:r>
                <a:rPr lang="en-US" sz="1567" kern="0" dirty="0">
                  <a:gradFill>
                    <a:gsLst>
                      <a:gs pos="2917">
                        <a:srgbClr val="505050"/>
                      </a:gs>
                      <a:gs pos="100000">
                        <a:srgbClr val="505050"/>
                      </a:gs>
                    </a:gsLst>
                    <a:lin ang="5400000" scaled="0"/>
                  </a:gradFill>
                </a:rPr>
                <a:t>users</a:t>
              </a:r>
            </a:p>
          </p:txBody>
        </p:sp>
      </p:grpSp>
      <p:grpSp>
        <p:nvGrpSpPr>
          <p:cNvPr id="979" name="Group 978"/>
          <p:cNvGrpSpPr/>
          <p:nvPr/>
        </p:nvGrpSpPr>
        <p:grpSpPr>
          <a:xfrm>
            <a:off x="8886786" y="2413775"/>
            <a:ext cx="1407969" cy="1407969"/>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b" anchorCtr="0"/>
            <a:lstStyle/>
            <a:p>
              <a:pPr algn="ctr" defTabSz="878030">
                <a:lnSpc>
                  <a:spcPct val="90000"/>
                </a:lnSpc>
                <a:spcAft>
                  <a:spcPts val="575"/>
                </a:spcAft>
                <a:defRPr/>
              </a:pPr>
              <a:endParaRPr lang="en-US" sz="784" kern="0" dirty="0">
                <a:solidFill>
                  <a:srgbClr val="505050"/>
                </a:solidFill>
              </a:endParaRPr>
            </a:p>
          </p:txBody>
        </p:sp>
        <p:sp>
          <p:nvSpPr>
            <p:cNvPr id="981" name="Rectangle 980"/>
            <p:cNvSpPr/>
            <p:nvPr/>
          </p:nvSpPr>
          <p:spPr>
            <a:xfrm>
              <a:off x="610164" y="1773209"/>
              <a:ext cx="1643844" cy="1389113"/>
            </a:xfrm>
            <a:prstGeom prst="rect">
              <a:avLst/>
            </a:prstGeom>
          </p:spPr>
          <p:txBody>
            <a:bodyPr wrap="square" lIns="0" rIns="0">
              <a:spAutoFit/>
            </a:bodyPr>
            <a:lstStyle/>
            <a:p>
              <a:pPr algn="ctr" defTabSz="878030">
                <a:lnSpc>
                  <a:spcPct val="90000"/>
                </a:lnSpc>
                <a:spcAft>
                  <a:spcPts val="575"/>
                </a:spcAft>
                <a:defRPr/>
              </a:pPr>
              <a:r>
                <a:rPr lang="en-US" sz="2744" kern="0" dirty="0">
                  <a:gradFill>
                    <a:gsLst>
                      <a:gs pos="2917">
                        <a:srgbClr val="DC3C00"/>
                      </a:gs>
                      <a:gs pos="100000">
                        <a:srgbClr val="DC3C00"/>
                      </a:gs>
                    </a:gsLst>
                    <a:lin ang="5400000" scaled="0"/>
                  </a:gradFill>
                </a:rPr>
                <a:t>470+ PB </a:t>
              </a:r>
              <a:r>
                <a:rPr lang="en-US" sz="1799" kern="0" dirty="0">
                  <a:gradFill>
                    <a:gsLst>
                      <a:gs pos="2917">
                        <a:srgbClr val="505050"/>
                      </a:gs>
                      <a:gs pos="100000">
                        <a:srgbClr val="505050"/>
                      </a:gs>
                    </a:gsLst>
                    <a:lin ang="5400000" scaled="0"/>
                  </a:gradFill>
                </a:rPr>
                <a:t/>
              </a:r>
              <a:br>
                <a:rPr lang="en-US" sz="1799" kern="0" dirty="0">
                  <a:gradFill>
                    <a:gsLst>
                      <a:gs pos="2917">
                        <a:srgbClr val="505050"/>
                      </a:gs>
                      <a:gs pos="100000">
                        <a:srgbClr val="505050"/>
                      </a:gs>
                    </a:gsLst>
                    <a:lin ang="5400000" scaled="0"/>
                  </a:gradFill>
                </a:rPr>
              </a:br>
              <a:r>
                <a:rPr lang="en-US" sz="1567" kern="0" dirty="0">
                  <a:gradFill>
                    <a:gsLst>
                      <a:gs pos="2917">
                        <a:srgbClr val="505050"/>
                      </a:gs>
                      <a:gs pos="100000">
                        <a:srgbClr val="505050"/>
                      </a:gs>
                    </a:gsLst>
                    <a:lin ang="5400000" scaled="0"/>
                  </a:gradFill>
                </a:rPr>
                <a:t>of storage</a:t>
              </a:r>
            </a:p>
          </p:txBody>
        </p:sp>
      </p:grpSp>
      <p:grpSp>
        <p:nvGrpSpPr>
          <p:cNvPr id="448" name="Group 447"/>
          <p:cNvGrpSpPr/>
          <p:nvPr/>
        </p:nvGrpSpPr>
        <p:grpSpPr>
          <a:xfrm>
            <a:off x="3697906" y="4564522"/>
            <a:ext cx="543065" cy="147751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449" name="Group 448"/>
          <p:cNvGrpSpPr/>
          <p:nvPr/>
        </p:nvGrpSpPr>
        <p:grpSpPr>
          <a:xfrm>
            <a:off x="4048983" y="4358674"/>
            <a:ext cx="1112227" cy="2079606"/>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grpSp>
        <p:nvGrpSpPr>
          <p:cNvPr id="618" name="Group 617"/>
          <p:cNvGrpSpPr/>
          <p:nvPr/>
        </p:nvGrpSpPr>
        <p:grpSpPr>
          <a:xfrm>
            <a:off x="5350120" y="4452534"/>
            <a:ext cx="1922624" cy="2263970"/>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3" rIns="89606" bIns="44803" numCol="1" anchor="t" anchorCtr="0" compatLnSpc="1">
              <a:prstTxWarp prst="textNoShape">
                <a:avLst/>
              </a:prstTxWarp>
            </a:bodyPr>
            <a:lstStyle/>
            <a:p>
              <a:endParaRPr lang="en-US" sz="1799">
                <a:solidFill>
                  <a:srgbClr val="404040"/>
                </a:solidFill>
              </a:endParaRPr>
            </a:p>
          </p:txBody>
        </p:sp>
      </p:grpSp>
    </p:spTree>
    <p:extLst>
      <p:ext uri="{BB962C8B-B14F-4D97-AF65-F5344CB8AC3E}">
        <p14:creationId xmlns:p14="http://schemas.microsoft.com/office/powerpoint/2010/main" val="84897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anim calcmode="lin" valueType="num">
                                      <p:cBhvr>
                                        <p:cTn id="8" dur="1000" fill="hold"/>
                                        <p:tgtEl>
                                          <p:spTgt spid="927"/>
                                        </p:tgtEl>
                                        <p:attrNameLst>
                                          <p:attrName>ppt_x</p:attrName>
                                        </p:attrNameLst>
                                      </p:cBhvr>
                                      <p:tavLst>
                                        <p:tav tm="0">
                                          <p:val>
                                            <p:strVal val="#ppt_x"/>
                                          </p:val>
                                        </p:tav>
                                        <p:tav tm="100000">
                                          <p:val>
                                            <p:strVal val="#ppt_x"/>
                                          </p:val>
                                        </p:tav>
                                      </p:tavLst>
                                    </p:anim>
                                    <p:anim calcmode="lin" valueType="num">
                                      <p:cBhvr>
                                        <p:cTn id="9" dur="1000" fill="hold"/>
                                        <p:tgtEl>
                                          <p:spTgt spid="9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79"/>
                                        </p:tgtEl>
                                        <p:attrNameLst>
                                          <p:attrName>style.visibility</p:attrName>
                                        </p:attrNameLst>
                                      </p:cBhvr>
                                      <p:to>
                                        <p:strVal val="visible"/>
                                      </p:to>
                                    </p:set>
                                    <p:animEffect transition="in" filter="fade">
                                      <p:cBhvr>
                                        <p:cTn id="27" dur="1000"/>
                                        <p:tgtEl>
                                          <p:spTgt spid="979"/>
                                        </p:tgtEl>
                                      </p:cBhvr>
                                    </p:animEffect>
                                    <p:anim calcmode="lin" valueType="num">
                                      <p:cBhvr>
                                        <p:cTn id="28" dur="1000" fill="hold"/>
                                        <p:tgtEl>
                                          <p:spTgt spid="979"/>
                                        </p:tgtEl>
                                        <p:attrNameLst>
                                          <p:attrName>ppt_x</p:attrName>
                                        </p:attrNameLst>
                                      </p:cBhvr>
                                      <p:tavLst>
                                        <p:tav tm="0">
                                          <p:val>
                                            <p:strVal val="#ppt_x"/>
                                          </p:val>
                                        </p:tav>
                                        <p:tav tm="100000">
                                          <p:val>
                                            <p:strVal val="#ppt_x"/>
                                          </p:val>
                                        </p:tav>
                                      </p:tavLst>
                                    </p:anim>
                                    <p:anim calcmode="lin" valueType="num">
                                      <p:cBhvr>
                                        <p:cTn id="29" dur="1000" fill="hold"/>
                                        <p:tgtEl>
                                          <p:spTgt spid="9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anim calcmode="lin" valueType="num">
                                      <p:cBhvr>
                                        <p:cTn id="33" dur="1000" fill="hold"/>
                                        <p:tgtEl>
                                          <p:spTgt spid="928"/>
                                        </p:tgtEl>
                                        <p:attrNameLst>
                                          <p:attrName>ppt_x</p:attrName>
                                        </p:attrNameLst>
                                      </p:cBhvr>
                                      <p:tavLst>
                                        <p:tav tm="0">
                                          <p:val>
                                            <p:strVal val="#ppt_x"/>
                                          </p:val>
                                        </p:tav>
                                        <p:tav tm="100000">
                                          <p:val>
                                            <p:strVal val="#ppt_x"/>
                                          </p:val>
                                        </p:tav>
                                      </p:tavLst>
                                    </p:anim>
                                    <p:anim calcmode="lin" valueType="num">
                                      <p:cBhvr>
                                        <p:cTn id="34"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19"/>
                                        </p:tgtEl>
                                        <p:attrNameLst>
                                          <p:attrName>style.visibility</p:attrName>
                                        </p:attrNameLst>
                                      </p:cBhvr>
                                      <p:to>
                                        <p:strVal val="visible"/>
                                      </p:to>
                                    </p:set>
                                    <p:anim calcmode="lin" valueType="num">
                                      <p:cBhvr additive="base">
                                        <p:cTn id="39" dur="500" fill="hold"/>
                                        <p:tgtEl>
                                          <p:spTgt spid="919"/>
                                        </p:tgtEl>
                                        <p:attrNameLst>
                                          <p:attrName>ppt_x</p:attrName>
                                        </p:attrNameLst>
                                      </p:cBhvr>
                                      <p:tavLst>
                                        <p:tav tm="0">
                                          <p:val>
                                            <p:strVal val="#ppt_x"/>
                                          </p:val>
                                        </p:tav>
                                        <p:tav tm="100000">
                                          <p:val>
                                            <p:strVal val="#ppt_x"/>
                                          </p:val>
                                        </p:tav>
                                      </p:tavLst>
                                    </p:anim>
                                    <p:anim calcmode="lin" valueType="num">
                                      <p:cBhvr additive="base">
                                        <p:cTn id="40" dur="500" fill="hold"/>
                                        <p:tgtEl>
                                          <p:spTgt spid="9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2647741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893"/>
            <a:ext cx="6823917" cy="685621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999" dirty="0">
              <a:gradFill>
                <a:gsLst>
                  <a:gs pos="0">
                    <a:srgbClr val="FFFFFF"/>
                  </a:gs>
                  <a:gs pos="100000">
                    <a:srgbClr val="FFFFFF"/>
                  </a:gs>
                </a:gsLst>
                <a:lin ang="5400000" scaled="0"/>
              </a:gradFill>
            </a:endParaRPr>
          </a:p>
        </p:txBody>
      </p:sp>
      <p:grpSp>
        <p:nvGrpSpPr>
          <p:cNvPr id="4" name="Group 3"/>
          <p:cNvGrpSpPr/>
          <p:nvPr/>
        </p:nvGrpSpPr>
        <p:grpSpPr>
          <a:xfrm>
            <a:off x="7518643" y="1050559"/>
            <a:ext cx="3780435" cy="3906803"/>
            <a:chOff x="161895" y="2028745"/>
            <a:chExt cx="3857247" cy="3986181"/>
          </a:xfrm>
        </p:grpSpPr>
        <p:sp>
          <p:nvSpPr>
            <p:cNvPr id="5" name="Rectangle 4"/>
            <p:cNvSpPr/>
            <p:nvPr/>
          </p:nvSpPr>
          <p:spPr>
            <a:xfrm>
              <a:off x="161895" y="2028745"/>
              <a:ext cx="3857247" cy="371244"/>
            </a:xfrm>
            <a:prstGeom prst="rect">
              <a:avLst/>
            </a:prstGeom>
          </p:spPr>
          <p:txBody>
            <a:bodyPr wrap="none">
              <a:spAutoFit/>
            </a:bodyPr>
            <a:lstStyle/>
            <a:p>
              <a:pPr defTabSz="914093"/>
              <a:r>
                <a:rPr lang="en-US" sz="1764" b="1" dirty="0">
                  <a:gradFill>
                    <a:gsLst>
                      <a:gs pos="26496">
                        <a:srgbClr val="505050"/>
                      </a:gs>
                      <a:gs pos="44000">
                        <a:srgbClr val="505050"/>
                      </a:gs>
                    </a:gsLst>
                    <a:lin ang="5400000" scaled="0"/>
                  </a:gradFill>
                </a:rPr>
                <a:t>OFFICE &amp; SHAREPOINT ADD-INS</a:t>
              </a:r>
              <a:endParaRPr lang="en-US" sz="1764" dirty="0">
                <a:gradFill>
                  <a:gsLst>
                    <a:gs pos="26496">
                      <a:srgbClr val="505050"/>
                    </a:gs>
                    <a:gs pos="44000">
                      <a:srgbClr val="505050"/>
                    </a:gs>
                  </a:gsLst>
                  <a:lin ang="5400000" scaled="0"/>
                </a:gradFill>
              </a:endParaRPr>
            </a:p>
          </p:txBody>
        </p:sp>
        <p:sp>
          <p:nvSpPr>
            <p:cNvPr id="6" name="Freeform 5"/>
            <p:cNvSpPr>
              <a:spLocks noEditPoints="1"/>
            </p:cNvSpPr>
            <p:nvPr/>
          </p:nvSpPr>
          <p:spPr bwMode="auto">
            <a:xfrm>
              <a:off x="552446" y="2745484"/>
              <a:ext cx="3013995" cy="3269442"/>
            </a:xfrm>
            <a:custGeom>
              <a:avLst/>
              <a:gdLst>
                <a:gd name="T0" fmla="*/ 896 w 907"/>
                <a:gd name="T1" fmla="*/ 0 h 748"/>
                <a:gd name="T2" fmla="*/ 11 w 907"/>
                <a:gd name="T3" fmla="*/ 0 h 748"/>
                <a:gd name="T4" fmla="*/ 0 w 907"/>
                <a:gd name="T5" fmla="*/ 11 h 748"/>
                <a:gd name="T6" fmla="*/ 0 w 907"/>
                <a:gd name="T7" fmla="*/ 589 h 748"/>
                <a:gd name="T8" fmla="*/ 11 w 907"/>
                <a:gd name="T9" fmla="*/ 600 h 748"/>
                <a:gd name="T10" fmla="*/ 390 w 907"/>
                <a:gd name="T11" fmla="*/ 600 h 748"/>
                <a:gd name="T12" fmla="*/ 390 w 907"/>
                <a:gd name="T13" fmla="*/ 679 h 748"/>
                <a:gd name="T14" fmla="*/ 251 w 907"/>
                <a:gd name="T15" fmla="*/ 679 h 748"/>
                <a:gd name="T16" fmla="*/ 218 w 907"/>
                <a:gd name="T17" fmla="*/ 733 h 748"/>
                <a:gd name="T18" fmla="*/ 218 w 907"/>
                <a:gd name="T19" fmla="*/ 748 h 748"/>
                <a:gd name="T20" fmla="*/ 690 w 907"/>
                <a:gd name="T21" fmla="*/ 748 h 748"/>
                <a:gd name="T22" fmla="*/ 690 w 907"/>
                <a:gd name="T23" fmla="*/ 733 h 748"/>
                <a:gd name="T24" fmla="*/ 648 w 907"/>
                <a:gd name="T25" fmla="*/ 679 h 748"/>
                <a:gd name="T26" fmla="*/ 513 w 907"/>
                <a:gd name="T27" fmla="*/ 679 h 748"/>
                <a:gd name="T28" fmla="*/ 513 w 907"/>
                <a:gd name="T29" fmla="*/ 600 h 748"/>
                <a:gd name="T30" fmla="*/ 896 w 907"/>
                <a:gd name="T31" fmla="*/ 600 h 748"/>
                <a:gd name="T32" fmla="*/ 907 w 907"/>
                <a:gd name="T33" fmla="*/ 589 h 748"/>
                <a:gd name="T34" fmla="*/ 907 w 907"/>
                <a:gd name="T35" fmla="*/ 11 h 748"/>
                <a:gd name="T36" fmla="*/ 896 w 907"/>
                <a:gd name="T37" fmla="*/ 0 h 748"/>
                <a:gd name="T38" fmla="*/ 441 w 907"/>
                <a:gd name="T39" fmla="*/ 560 h 748"/>
                <a:gd name="T40" fmla="*/ 453 w 907"/>
                <a:gd name="T41" fmla="*/ 549 h 748"/>
                <a:gd name="T42" fmla="*/ 464 w 907"/>
                <a:gd name="T43" fmla="*/ 560 h 748"/>
                <a:gd name="T44" fmla="*/ 453 w 907"/>
                <a:gd name="T45" fmla="*/ 571 h 748"/>
                <a:gd name="T46" fmla="*/ 441 w 907"/>
                <a:gd name="T47" fmla="*/ 560 h 748"/>
                <a:gd name="T48" fmla="*/ 877 w 907"/>
                <a:gd name="T49" fmla="*/ 514 h 748"/>
                <a:gd name="T50" fmla="*/ 31 w 907"/>
                <a:gd name="T51" fmla="*/ 514 h 748"/>
                <a:gd name="T52" fmla="*/ 31 w 907"/>
                <a:gd name="T53" fmla="*/ 62 h 748"/>
                <a:gd name="T54" fmla="*/ 877 w 907"/>
                <a:gd name="T55" fmla="*/ 62 h 748"/>
                <a:gd name="T56" fmla="*/ 877 w 907"/>
                <a:gd name="T57" fmla="*/ 51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07" h="748">
                  <a:moveTo>
                    <a:pt x="896" y="0"/>
                  </a:moveTo>
                  <a:cubicBezTo>
                    <a:pt x="11" y="0"/>
                    <a:pt x="11" y="0"/>
                    <a:pt x="11" y="0"/>
                  </a:cubicBezTo>
                  <a:cubicBezTo>
                    <a:pt x="5" y="0"/>
                    <a:pt x="0" y="5"/>
                    <a:pt x="0" y="11"/>
                  </a:cubicBezTo>
                  <a:cubicBezTo>
                    <a:pt x="0" y="589"/>
                    <a:pt x="0" y="589"/>
                    <a:pt x="0" y="589"/>
                  </a:cubicBezTo>
                  <a:cubicBezTo>
                    <a:pt x="0" y="595"/>
                    <a:pt x="5" y="600"/>
                    <a:pt x="11" y="600"/>
                  </a:cubicBezTo>
                  <a:cubicBezTo>
                    <a:pt x="390" y="600"/>
                    <a:pt x="390" y="600"/>
                    <a:pt x="390" y="600"/>
                  </a:cubicBezTo>
                  <a:cubicBezTo>
                    <a:pt x="390" y="679"/>
                    <a:pt x="390" y="679"/>
                    <a:pt x="390" y="679"/>
                  </a:cubicBezTo>
                  <a:cubicBezTo>
                    <a:pt x="251" y="679"/>
                    <a:pt x="251" y="679"/>
                    <a:pt x="251" y="679"/>
                  </a:cubicBezTo>
                  <a:cubicBezTo>
                    <a:pt x="218" y="733"/>
                    <a:pt x="218" y="733"/>
                    <a:pt x="218" y="733"/>
                  </a:cubicBezTo>
                  <a:cubicBezTo>
                    <a:pt x="218" y="748"/>
                    <a:pt x="218" y="748"/>
                    <a:pt x="218" y="748"/>
                  </a:cubicBezTo>
                  <a:cubicBezTo>
                    <a:pt x="690" y="748"/>
                    <a:pt x="690" y="748"/>
                    <a:pt x="690" y="748"/>
                  </a:cubicBezTo>
                  <a:cubicBezTo>
                    <a:pt x="690" y="733"/>
                    <a:pt x="690" y="733"/>
                    <a:pt x="690" y="733"/>
                  </a:cubicBezTo>
                  <a:cubicBezTo>
                    <a:pt x="648" y="679"/>
                    <a:pt x="648" y="679"/>
                    <a:pt x="648" y="679"/>
                  </a:cubicBezTo>
                  <a:cubicBezTo>
                    <a:pt x="513" y="679"/>
                    <a:pt x="513" y="679"/>
                    <a:pt x="513" y="679"/>
                  </a:cubicBezTo>
                  <a:cubicBezTo>
                    <a:pt x="513" y="600"/>
                    <a:pt x="513" y="600"/>
                    <a:pt x="513" y="600"/>
                  </a:cubicBezTo>
                  <a:cubicBezTo>
                    <a:pt x="896" y="600"/>
                    <a:pt x="896" y="600"/>
                    <a:pt x="896" y="600"/>
                  </a:cubicBezTo>
                  <a:cubicBezTo>
                    <a:pt x="902" y="600"/>
                    <a:pt x="907" y="595"/>
                    <a:pt x="907" y="589"/>
                  </a:cubicBezTo>
                  <a:cubicBezTo>
                    <a:pt x="907" y="11"/>
                    <a:pt x="907" y="11"/>
                    <a:pt x="907" y="11"/>
                  </a:cubicBezTo>
                  <a:cubicBezTo>
                    <a:pt x="907" y="5"/>
                    <a:pt x="902" y="0"/>
                    <a:pt x="896" y="0"/>
                  </a:cubicBezTo>
                  <a:moveTo>
                    <a:pt x="441" y="560"/>
                  </a:moveTo>
                  <a:cubicBezTo>
                    <a:pt x="441" y="554"/>
                    <a:pt x="446" y="549"/>
                    <a:pt x="453" y="549"/>
                  </a:cubicBezTo>
                  <a:cubicBezTo>
                    <a:pt x="459" y="549"/>
                    <a:pt x="464" y="554"/>
                    <a:pt x="464" y="560"/>
                  </a:cubicBezTo>
                  <a:cubicBezTo>
                    <a:pt x="464" y="566"/>
                    <a:pt x="459" y="571"/>
                    <a:pt x="453" y="571"/>
                  </a:cubicBezTo>
                  <a:cubicBezTo>
                    <a:pt x="446" y="571"/>
                    <a:pt x="441" y="566"/>
                    <a:pt x="441" y="560"/>
                  </a:cubicBezTo>
                  <a:moveTo>
                    <a:pt x="877" y="514"/>
                  </a:moveTo>
                  <a:cubicBezTo>
                    <a:pt x="31" y="514"/>
                    <a:pt x="31" y="514"/>
                    <a:pt x="31" y="514"/>
                  </a:cubicBezTo>
                  <a:cubicBezTo>
                    <a:pt x="31" y="62"/>
                    <a:pt x="31" y="62"/>
                    <a:pt x="31" y="62"/>
                  </a:cubicBezTo>
                  <a:cubicBezTo>
                    <a:pt x="877" y="62"/>
                    <a:pt x="877" y="62"/>
                    <a:pt x="877" y="62"/>
                  </a:cubicBezTo>
                  <a:cubicBezTo>
                    <a:pt x="877" y="514"/>
                    <a:pt x="877" y="514"/>
                    <a:pt x="877" y="514"/>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690752" y="3061438"/>
              <a:ext cx="2722104" cy="1887170"/>
              <a:chOff x="3304700" y="1436428"/>
              <a:chExt cx="1604154" cy="1112122"/>
            </a:xfrm>
          </p:grpSpPr>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700" y="1436428"/>
                <a:ext cx="1604154" cy="1112122"/>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9" name="Rectangle 36"/>
              <p:cNvSpPr/>
              <p:nvPr/>
            </p:nvSpPr>
            <p:spPr bwMode="auto">
              <a:xfrm>
                <a:off x="3587018" y="1702329"/>
                <a:ext cx="1265033" cy="3203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7" tIns="14750" rIns="14750" bIns="29497" numCol="1" spcCol="0" rtlCol="0" fromWordArt="0" anchor="b" anchorCtr="0" forceAA="0" compatLnSpc="1">
                <a:prstTxWarp prst="textNoShape">
                  <a:avLst/>
                </a:prstTxWarp>
                <a:noAutofit/>
              </a:bodyPr>
              <a:lstStyle/>
              <a:p>
                <a:pPr algn="ctr" defTabSz="698345" fontAlgn="base">
                  <a:spcBef>
                    <a:spcPct val="0"/>
                  </a:spcBef>
                  <a:spcAft>
                    <a:spcPct val="0"/>
                  </a:spcAft>
                </a:pPr>
                <a:endParaRPr lang="en-US" sz="918" spc="-3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itle 1"/>
          <p:cNvSpPr txBox="1">
            <a:spLocks/>
          </p:cNvSpPr>
          <p:nvPr/>
        </p:nvSpPr>
        <p:spPr>
          <a:xfrm>
            <a:off x="719112" y="1178935"/>
            <a:ext cx="5260115" cy="899431"/>
          </a:xfrm>
          <a:prstGeom prst="rect">
            <a:avLst/>
          </a:prstGeom>
        </p:spPr>
        <p:txBody>
          <a:bodyPr vert="horz" wrap="square" lIns="146266" tIns="91416" rIns="146266" bIns="91416"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solidFill>
                  <a:srgbClr val="68217A"/>
                </a:solidFill>
                <a:effectLst/>
                <a:latin typeface="+mj-lt"/>
                <a:ea typeface="+mn-ea"/>
                <a:cs typeface="Segoe UI" pitchFamily="34" charset="0"/>
              </a:defRPr>
            </a:lvl1pPr>
          </a:lstStyle>
          <a:p>
            <a:r>
              <a:rPr lang="en-US" sz="5880" dirty="0" smtClean="0">
                <a:solidFill>
                  <a:schemeClr val="bg1"/>
                </a:solidFill>
              </a:rPr>
              <a:t>Extend</a:t>
            </a:r>
          </a:p>
          <a:p>
            <a:r>
              <a:rPr lang="en-US" sz="5880" dirty="0" smtClean="0">
                <a:solidFill>
                  <a:schemeClr val="bg1"/>
                </a:solidFill>
              </a:rPr>
              <a:t>Office </a:t>
            </a:r>
            <a:r>
              <a:rPr lang="en-US" sz="5880" dirty="0">
                <a:solidFill>
                  <a:schemeClr val="bg1"/>
                </a:solidFill>
              </a:rPr>
              <a:t>365</a:t>
            </a:r>
          </a:p>
        </p:txBody>
      </p:sp>
    </p:spTree>
    <p:extLst>
      <p:ext uri="{BB962C8B-B14F-4D97-AF65-F5344CB8AC3E}">
        <p14:creationId xmlns:p14="http://schemas.microsoft.com/office/powerpoint/2010/main" val="29250383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85000"/>
                    <a:lumOff val="15000"/>
                  </a:schemeClr>
                </a:solidFill>
              </a:rPr>
              <a:t>Office Add-ins</a:t>
            </a:r>
            <a:endParaRPr lang="en-US" dirty="0">
              <a:solidFill>
                <a:schemeClr val="tx1">
                  <a:lumMod val="85000"/>
                  <a:lumOff val="15000"/>
                </a:schemeClr>
              </a:solidFill>
            </a:endParaRPr>
          </a:p>
        </p:txBody>
      </p:sp>
      <p:sp>
        <p:nvSpPr>
          <p:cNvPr id="4" name="Text Placeholder 3"/>
          <p:cNvSpPr>
            <a:spLocks noGrp="1"/>
          </p:cNvSpPr>
          <p:nvPr>
            <p:ph type="body" sz="quarter" idx="4294967295"/>
          </p:nvPr>
        </p:nvSpPr>
        <p:spPr>
          <a:xfrm>
            <a:off x="269998" y="1190081"/>
            <a:ext cx="6758760" cy="4044608"/>
          </a:xfrm>
        </p:spPr>
        <p:txBody>
          <a:bodyPr/>
          <a:lstStyle/>
          <a:p>
            <a:pPr marL="571274" indent="-571274"/>
            <a:r>
              <a:rPr lang="en-US" dirty="0" smtClean="0">
                <a:solidFill>
                  <a:schemeClr val="tx1">
                    <a:lumMod val="85000"/>
                    <a:lumOff val="15000"/>
                  </a:schemeClr>
                </a:solidFill>
              </a:rPr>
              <a:t>Built with web standards</a:t>
            </a:r>
          </a:p>
          <a:p>
            <a:pPr marL="571274" indent="-571274"/>
            <a:r>
              <a:rPr lang="en-US" dirty="0" smtClean="0">
                <a:solidFill>
                  <a:schemeClr val="tx1">
                    <a:lumMod val="85000"/>
                    <a:lumOff val="15000"/>
                  </a:schemeClr>
                </a:solidFill>
              </a:rPr>
              <a:t>Office.js provides interop</a:t>
            </a:r>
          </a:p>
          <a:p>
            <a:pPr marL="571274" indent="-571274"/>
            <a:r>
              <a:rPr lang="en-US" dirty="0" smtClean="0">
                <a:solidFill>
                  <a:schemeClr val="tx1">
                    <a:lumMod val="85000"/>
                    <a:lumOff val="15000"/>
                  </a:schemeClr>
                </a:solidFill>
              </a:rPr>
              <a:t>Hosted centrally</a:t>
            </a:r>
          </a:p>
          <a:p>
            <a:pPr marL="571274" indent="-571274"/>
            <a:r>
              <a:rPr lang="en-US" dirty="0" smtClean="0">
                <a:solidFill>
                  <a:schemeClr val="tx1">
                    <a:lumMod val="85000"/>
                    <a:lumOff val="15000"/>
                  </a:schemeClr>
                </a:solidFill>
              </a:rPr>
              <a:t>Almost zero client footprint</a:t>
            </a:r>
          </a:p>
          <a:p>
            <a:pPr marL="571274" indent="-571274"/>
            <a:r>
              <a:rPr lang="en-US" dirty="0" smtClean="0">
                <a:solidFill>
                  <a:schemeClr val="tx1">
                    <a:lumMod val="85000"/>
                    <a:lumOff val="15000"/>
                  </a:schemeClr>
                </a:solidFill>
              </a:rPr>
              <a:t>Runs where Office runs</a:t>
            </a:r>
          </a:p>
          <a:p>
            <a:pPr marL="571274" indent="-571274"/>
            <a:r>
              <a:rPr lang="en-US" dirty="0" smtClean="0">
                <a:solidFill>
                  <a:schemeClr val="tx1">
                    <a:lumMod val="85000"/>
                    <a:lumOff val="15000"/>
                  </a:schemeClr>
                </a:solidFill>
              </a:rPr>
              <a:t>Discoverable marketplace</a:t>
            </a:r>
          </a:p>
        </p:txBody>
      </p:sp>
      <p:pic>
        <p:nvPicPr>
          <p:cNvPr id="3" name="OWA"/>
          <p:cNvPicPr>
            <a:picLocks noChangeAspect="1"/>
          </p:cNvPicPr>
          <p:nvPr/>
        </p:nvPicPr>
        <p:blipFill>
          <a:blip r:embed="rId3"/>
          <a:stretch>
            <a:fillRect/>
          </a:stretch>
        </p:blipFill>
        <p:spPr>
          <a:xfrm>
            <a:off x="3859791" y="1570550"/>
            <a:ext cx="5108107" cy="4274825"/>
          </a:xfrm>
          <a:prstGeom prst="rect">
            <a:avLst/>
          </a:prstGeom>
        </p:spPr>
      </p:pic>
      <p:grpSp>
        <p:nvGrpSpPr>
          <p:cNvPr id="11" name="iFrame"/>
          <p:cNvGrpSpPr/>
          <p:nvPr/>
        </p:nvGrpSpPr>
        <p:grpSpPr>
          <a:xfrm>
            <a:off x="9247606" y="3379061"/>
            <a:ext cx="2583323" cy="1881810"/>
            <a:chOff x="9243739" y="3008262"/>
            <a:chExt cx="2584362" cy="1882567"/>
          </a:xfrm>
        </p:grpSpPr>
        <p:sp>
          <p:nvSpPr>
            <p:cNvPr id="5" name="Rectangle 4"/>
            <p:cNvSpPr/>
            <p:nvPr/>
          </p:nvSpPr>
          <p:spPr bwMode="auto">
            <a:xfrm>
              <a:off x="9296400" y="3027680"/>
              <a:ext cx="2479040" cy="1817062"/>
            </a:xfrm>
            <a:prstGeom prst="rect">
              <a:avLst/>
            </a:prstGeom>
            <a:solidFill>
              <a:srgbClr val="0070C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243739" y="3008262"/>
              <a:ext cx="2584362" cy="1882567"/>
            </a:xfrm>
            <a:prstGeom prst="rect">
              <a:avLst/>
            </a:prstGeom>
            <a:noFill/>
          </p:spPr>
          <p:txBody>
            <a:bodyPr wrap="none" lIns="182807" tIns="146246" rIns="182807" bIns="146246" rtlCol="0">
              <a:spAutoFit/>
            </a:bodyPr>
            <a:lstStyle/>
            <a:p>
              <a:pPr algn="ctr">
                <a:lnSpc>
                  <a:spcPct val="90000"/>
                </a:lnSpc>
                <a:spcAft>
                  <a:spcPts val="600"/>
                </a:spcAft>
              </a:pPr>
              <a:r>
                <a:rPr lang="en-US" sz="2399" dirty="0">
                  <a:solidFill>
                    <a:schemeClr val="bg1"/>
                  </a:solidFill>
                </a:rPr>
                <a:t>Browser Control</a:t>
              </a:r>
            </a:p>
            <a:p>
              <a:pPr algn="ctr">
                <a:lnSpc>
                  <a:spcPct val="90000"/>
                </a:lnSpc>
                <a:spcAft>
                  <a:spcPts val="600"/>
                </a:spcAft>
              </a:pPr>
              <a:r>
                <a:rPr lang="en-US" sz="2399" dirty="0">
                  <a:solidFill>
                    <a:schemeClr val="bg1"/>
                  </a:solidFill>
                </a:rPr>
                <a:t>or </a:t>
              </a:r>
              <a:r>
                <a:rPr lang="en-US" sz="2399" dirty="0" err="1">
                  <a:solidFill>
                    <a:schemeClr val="bg1"/>
                  </a:solidFill>
                </a:rPr>
                <a:t>iFrame</a:t>
              </a:r>
              <a:r>
                <a:rPr lang="en-US" sz="2399" dirty="0">
                  <a:solidFill>
                    <a:schemeClr val="bg1"/>
                  </a:solidFill>
                </a:rPr>
                <a:t> </a:t>
              </a:r>
            </a:p>
            <a:p>
              <a:pPr algn="ctr">
                <a:lnSpc>
                  <a:spcPct val="90000"/>
                </a:lnSpc>
                <a:spcAft>
                  <a:spcPts val="600"/>
                </a:spcAft>
              </a:pPr>
              <a:r>
                <a:rPr lang="en-US" sz="2399" dirty="0">
                  <a:solidFill>
                    <a:schemeClr val="bg1"/>
                  </a:solidFill>
                </a:rPr>
                <a:t>With HTML5, </a:t>
              </a:r>
            </a:p>
            <a:p>
              <a:pPr algn="ctr">
                <a:lnSpc>
                  <a:spcPct val="90000"/>
                </a:lnSpc>
                <a:spcAft>
                  <a:spcPts val="600"/>
                </a:spcAft>
              </a:pPr>
              <a:r>
                <a:rPr lang="en-US" sz="2399" dirty="0">
                  <a:solidFill>
                    <a:schemeClr val="bg1"/>
                  </a:solidFill>
                </a:rPr>
                <a:t>JavaScript, CSS</a:t>
              </a:r>
            </a:p>
          </p:txBody>
        </p:sp>
      </p:grpSp>
      <p:grpSp>
        <p:nvGrpSpPr>
          <p:cNvPr id="18" name="Manifest"/>
          <p:cNvGrpSpPr/>
          <p:nvPr/>
        </p:nvGrpSpPr>
        <p:grpSpPr>
          <a:xfrm>
            <a:off x="6790495" y="1547019"/>
            <a:ext cx="5402895" cy="4899626"/>
            <a:chOff x="6800345" y="6081180"/>
            <a:chExt cx="5405069" cy="4901598"/>
          </a:xfrm>
        </p:grpSpPr>
        <p:sp>
          <p:nvSpPr>
            <p:cNvPr id="15" name="Rectangle 14"/>
            <p:cNvSpPr/>
            <p:nvPr/>
          </p:nvSpPr>
          <p:spPr bwMode="auto">
            <a:xfrm>
              <a:off x="6814919" y="6102677"/>
              <a:ext cx="5110161" cy="4816751"/>
            </a:xfrm>
            <a:prstGeom prst="rect">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800345" y="6081180"/>
              <a:ext cx="5405069" cy="4901598"/>
            </a:xfrm>
            <a:prstGeom prst="rect">
              <a:avLst/>
            </a:prstGeom>
            <a:noFill/>
          </p:spPr>
          <p:txBody>
            <a:bodyPr wrap="none" lIns="182807" tIns="146246" rIns="182807" bIns="146246" rtlCol="0">
              <a:spAutoFit/>
            </a:bodyPr>
            <a:lstStyle/>
            <a:p>
              <a:pPr>
                <a:lnSpc>
                  <a:spcPct val="90000"/>
                </a:lnSpc>
                <a:spcAft>
                  <a:spcPts val="600"/>
                </a:spcAft>
              </a:pPr>
              <a:r>
                <a:rPr lang="en-US" sz="1200" dirty="0">
                  <a:solidFill>
                    <a:schemeClr val="tx2">
                      <a:lumMod val="60000"/>
                      <a:lumOff val="40000"/>
                    </a:schemeClr>
                  </a:solidFill>
                </a:rPr>
                <a:t>&lt;?</a:t>
              </a:r>
              <a:r>
                <a:rPr lang="en-US" sz="1200" dirty="0">
                  <a:solidFill>
                    <a:srgbClr val="800000"/>
                  </a:solidFill>
                </a:rPr>
                <a:t>xml</a:t>
              </a:r>
              <a:r>
                <a:rPr lang="en-US" sz="1200" dirty="0"/>
                <a:t> </a:t>
              </a:r>
              <a:r>
                <a:rPr lang="en-US" sz="1200" dirty="0">
                  <a:solidFill>
                    <a:srgbClr val="FF0000"/>
                  </a:solidFill>
                </a:rPr>
                <a:t>version</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1.0</a:t>
              </a:r>
              <a:r>
                <a:rPr lang="en-US" sz="1200" dirty="0"/>
                <a:t>" </a:t>
              </a:r>
              <a:r>
                <a:rPr lang="en-US" sz="1200" dirty="0">
                  <a:solidFill>
                    <a:srgbClr val="FF0000"/>
                  </a:solidFill>
                </a:rPr>
                <a:t>encoding</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UTF-8</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MailApp</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r>
                <a:rPr lang="en-US" sz="1200" dirty="0"/>
                <a:t>1.0.0.0</a:t>
              </a:r>
              <a:r>
                <a:rPr lang="en-US" sz="1200" dirty="0">
                  <a:solidFill>
                    <a:schemeClr val="tx2">
                      <a:lumMod val="60000"/>
                      <a:lumOff val="40000"/>
                    </a:schemeClr>
                  </a:solidFill>
                </a:rPr>
                <a:t>&lt;/</a:t>
              </a:r>
              <a:r>
                <a:rPr lang="en-US" sz="1200" dirty="0">
                  <a:solidFill>
                    <a:srgbClr val="800000"/>
                  </a:solidFill>
                </a:rPr>
                <a:t>Version</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r>
                <a:rPr lang="en-US" sz="1200" dirty="0"/>
                <a:t>Salesforce.com</a:t>
              </a:r>
              <a:r>
                <a:rPr lang="en-US" sz="1200" dirty="0">
                  <a:solidFill>
                    <a:schemeClr val="tx2">
                      <a:lumMod val="60000"/>
                      <a:lumOff val="40000"/>
                    </a:schemeClr>
                  </a:solidFill>
                </a:rPr>
                <a:t>&lt;/</a:t>
              </a:r>
              <a:r>
                <a:rPr lang="en-US" sz="1200" dirty="0" err="1">
                  <a:solidFill>
                    <a:srgbClr val="800000"/>
                  </a:solidFill>
                </a:rPr>
                <a:t>ProviderName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r>
                <a:rPr lang="en-US" sz="1200" dirty="0" err="1"/>
                <a:t>en</a:t>
              </a:r>
              <a:r>
                <a:rPr lang="en-US" sz="1200" dirty="0"/>
                <a:t>-US</a:t>
              </a:r>
              <a:r>
                <a:rPr lang="en-US" sz="1200" dirty="0">
                  <a:solidFill>
                    <a:schemeClr val="tx2">
                      <a:lumMod val="60000"/>
                      <a:lumOff val="40000"/>
                    </a:schemeClr>
                  </a:solidFill>
                </a:rPr>
                <a:t>&lt;/</a:t>
              </a:r>
              <a:r>
                <a:rPr lang="en-US" sz="1200" dirty="0" err="1">
                  <a:solidFill>
                    <a:srgbClr val="800000"/>
                  </a:solidFill>
                </a:rPr>
                <a:t>DefaultLocale</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DisplayName</a:t>
              </a:r>
              <a:r>
                <a:rPr lang="en-US" sz="1200" dirty="0"/>
                <a:t> </a:t>
              </a:r>
              <a:r>
                <a:rPr lang="en-US" sz="1200" dirty="0" err="1">
                  <a:solidFill>
                    <a:srgbClr val="FF0000"/>
                  </a:solidFill>
                </a:rPr>
                <a:t>DefaultValue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Salesforce</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Capability</a:t>
              </a:r>
              <a:r>
                <a:rPr lang="en-US" sz="1200" dirty="0"/>
                <a:t> </a:t>
              </a:r>
              <a:r>
                <a:rPr lang="en-US" sz="1200" dirty="0">
                  <a:solidFill>
                    <a:srgbClr val="FF0000"/>
                  </a:solidFill>
                </a:rPr>
                <a:t>Name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Mailbox</a:t>
              </a:r>
              <a:r>
                <a:rPr lang="en-US" sz="1200" dirty="0"/>
                <a:t>" </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Capabilities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b="1" dirty="0">
                  <a:solidFill>
                    <a:schemeClr val="tx2">
                      <a:lumMod val="60000"/>
                      <a:lumOff val="40000"/>
                    </a:schemeClr>
                  </a:solidFill>
                </a:rPr>
                <a:t>&lt;</a:t>
              </a:r>
              <a:r>
                <a:rPr lang="en-US" sz="1200" b="1" dirty="0" err="1">
                  <a:solidFill>
                    <a:srgbClr val="800000"/>
                  </a:solidFill>
                </a:rPr>
                <a:t>SourceLocation</a:t>
              </a:r>
              <a:r>
                <a:rPr lang="en-US" sz="1200" b="1" dirty="0"/>
                <a:t> </a:t>
              </a:r>
              <a:r>
                <a:rPr lang="en-US" sz="1200" b="1" dirty="0" err="1">
                  <a:solidFill>
                    <a:srgbClr val="FF0000"/>
                  </a:solidFill>
                </a:rPr>
                <a:t>DefaultValue</a:t>
              </a:r>
              <a:r>
                <a:rPr lang="en-US" sz="1200" b="1" dirty="0">
                  <a:solidFill>
                    <a:schemeClr val="tx2">
                      <a:lumMod val="60000"/>
                      <a:lumOff val="40000"/>
                    </a:schemeClr>
                  </a:solidFill>
                </a:rPr>
                <a:t>=</a:t>
              </a:r>
              <a:r>
                <a:rPr lang="en-US" sz="1200" b="1" dirty="0"/>
                <a:t>“</a:t>
              </a:r>
              <a:r>
                <a:rPr lang="en-US" sz="1200" b="1" dirty="0">
                  <a:solidFill>
                    <a:schemeClr val="tx2">
                      <a:lumMod val="60000"/>
                      <a:lumOff val="40000"/>
                    </a:schemeClr>
                  </a:solidFill>
                </a:rPr>
                <a:t>https://salesforce.com/office</a:t>
              </a:r>
              <a:r>
                <a:rPr lang="en-US" sz="1200" b="1" dirty="0"/>
                <a:t>" </a:t>
              </a:r>
              <a:r>
                <a:rPr lang="en-US" sz="1200" b="1"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r>
                <a:rPr lang="en-US" sz="1200" dirty="0"/>
                <a:t>300</a:t>
              </a:r>
              <a:r>
                <a:rPr lang="en-US" sz="1200" dirty="0">
                  <a:solidFill>
                    <a:schemeClr val="tx2">
                      <a:lumMod val="60000"/>
                      <a:lumOff val="40000"/>
                    </a:schemeClr>
                  </a:solidFill>
                </a:rPr>
                <a:t>&lt;/</a:t>
              </a:r>
              <a:r>
                <a:rPr lang="en-US" sz="1200" dirty="0" err="1">
                  <a:solidFill>
                    <a:srgbClr val="800000"/>
                  </a:solidFill>
                </a:rPr>
                <a:t>RequestedHeight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err="1">
                  <a:solidFill>
                    <a:srgbClr val="800000"/>
                  </a:solidFill>
                </a:rPr>
                <a:t>DesktopSettings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r>
                <a:rPr lang="en-US" sz="1200" dirty="0" err="1"/>
                <a:t>ReadItem</a:t>
              </a:r>
              <a:r>
                <a:rPr lang="en-US" sz="1200" dirty="0">
                  <a:solidFill>
                    <a:schemeClr val="tx2">
                      <a:lumMod val="60000"/>
                      <a:lumOff val="40000"/>
                    </a:schemeClr>
                  </a:solidFill>
                </a:rPr>
                <a:t>&lt;/</a:t>
              </a:r>
              <a:r>
                <a:rPr lang="en-US" sz="1200" dirty="0">
                  <a:solidFill>
                    <a:srgbClr val="800000"/>
                  </a:solidFill>
                </a:rPr>
                <a:t>Permissions</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RuleCollection</a:t>
              </a:r>
              <a:r>
                <a:rPr lang="en-US" sz="1200" dirty="0"/>
                <a:t>" </a:t>
              </a:r>
              <a:r>
                <a:rPr lang="en-US" sz="1200" dirty="0">
                  <a:solidFill>
                    <a:srgbClr val="FF0000"/>
                  </a:solidFill>
                </a:rPr>
                <a:t>Mode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Or</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t>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Message</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 </a:t>
              </a:r>
              <a:r>
                <a:rPr lang="en-US" sz="1200" dirty="0" err="1">
                  <a:solidFill>
                    <a:srgbClr val="FF0000"/>
                  </a:solidFill>
                </a:rPr>
                <a:t>xsi:type</a:t>
              </a:r>
              <a:r>
                <a:rPr lang="en-US" sz="1200" dirty="0">
                  <a:solidFill>
                    <a:schemeClr val="tx2">
                      <a:lumMod val="60000"/>
                      <a:lumOff val="40000"/>
                    </a:schemeClr>
                  </a:solidFill>
                </a:rPr>
                <a:t>=</a:t>
              </a:r>
              <a:r>
                <a:rPr lang="en-US" sz="1200" dirty="0"/>
                <a:t>"</a:t>
              </a:r>
              <a:r>
                <a:rPr lang="en-US" sz="1200" dirty="0" err="1">
                  <a:solidFill>
                    <a:schemeClr val="tx2">
                      <a:lumMod val="60000"/>
                      <a:lumOff val="40000"/>
                    </a:schemeClr>
                  </a:solidFill>
                </a:rPr>
                <a:t>ItemIs</a:t>
              </a:r>
              <a:r>
                <a:rPr lang="en-US" sz="1200" dirty="0"/>
                <a:t>" </a:t>
              </a:r>
              <a:r>
                <a:rPr lang="en-US" sz="1200" dirty="0" err="1">
                  <a:solidFill>
                    <a:srgbClr val="FF0000"/>
                  </a:solidFill>
                </a:rPr>
                <a:t>ItemType</a:t>
              </a:r>
              <a:r>
                <a:rPr lang="en-US" sz="1200" dirty="0">
                  <a:solidFill>
                    <a:schemeClr val="tx2">
                      <a:lumMod val="60000"/>
                      <a:lumOff val="40000"/>
                    </a:schemeClr>
                  </a:solidFill>
                </a:rPr>
                <a:t>=</a:t>
              </a:r>
              <a:r>
                <a:rPr lang="en-US" sz="1200" dirty="0"/>
                <a:t>"</a:t>
              </a:r>
              <a:r>
                <a:rPr lang="en-US" sz="1200" dirty="0">
                  <a:solidFill>
                    <a:schemeClr val="tx2">
                      <a:lumMod val="60000"/>
                      <a:lumOff val="40000"/>
                    </a:schemeClr>
                  </a:solidFill>
                </a:rPr>
                <a:t>Appointment</a:t>
              </a:r>
              <a:r>
                <a:rPr lang="en-US" sz="1200" dirty="0"/>
                <a:t>"</a:t>
              </a:r>
              <a:r>
                <a:rPr lang="en-US" sz="1200" dirty="0">
                  <a:solidFill>
                    <a:schemeClr val="tx2">
                      <a:lumMod val="60000"/>
                      <a:lumOff val="40000"/>
                    </a:schemeClr>
                  </a:solidFill>
                </a:rPr>
                <a:t>/&gt;</a:t>
              </a:r>
            </a:p>
            <a:p>
              <a:pPr>
                <a:lnSpc>
                  <a:spcPct val="90000"/>
                </a:lnSpc>
                <a:spcAft>
                  <a:spcPts val="600"/>
                </a:spcAft>
              </a:pPr>
              <a:r>
                <a:rPr lang="en-US" sz="1200" dirty="0"/>
                <a:t>  </a:t>
              </a:r>
              <a:r>
                <a:rPr lang="en-US" sz="1200" dirty="0">
                  <a:solidFill>
                    <a:schemeClr val="tx2">
                      <a:lumMod val="60000"/>
                      <a:lumOff val="40000"/>
                    </a:schemeClr>
                  </a:solidFill>
                </a:rPr>
                <a:t>&lt;/</a:t>
              </a:r>
              <a:r>
                <a:rPr lang="en-US" sz="1200" dirty="0">
                  <a:solidFill>
                    <a:srgbClr val="800000"/>
                  </a:solidFill>
                </a:rPr>
                <a:t>Rule</a:t>
              </a:r>
              <a:r>
                <a:rPr lang="en-US" sz="1200" dirty="0">
                  <a:solidFill>
                    <a:schemeClr val="tx2">
                      <a:lumMod val="60000"/>
                      <a:lumOff val="40000"/>
                    </a:schemeClr>
                  </a:solidFill>
                </a:rPr>
                <a:t>&gt;</a:t>
              </a:r>
            </a:p>
            <a:p>
              <a:pPr>
                <a:lnSpc>
                  <a:spcPct val="90000"/>
                </a:lnSpc>
                <a:spcAft>
                  <a:spcPts val="600"/>
                </a:spcAft>
              </a:pPr>
              <a:r>
                <a:rPr lang="en-US" sz="1200" dirty="0">
                  <a:solidFill>
                    <a:schemeClr val="tx2">
                      <a:lumMod val="60000"/>
                      <a:lumOff val="40000"/>
                    </a:schemeClr>
                  </a:solidFill>
                </a:rPr>
                <a:t>&lt;/</a:t>
              </a:r>
              <a:r>
                <a:rPr lang="en-US" sz="1200" dirty="0" err="1">
                  <a:solidFill>
                    <a:srgbClr val="800000"/>
                  </a:solidFill>
                </a:rPr>
                <a:t>OfficeApp</a:t>
              </a:r>
              <a:r>
                <a:rPr lang="en-US" sz="1200" dirty="0">
                  <a:solidFill>
                    <a:schemeClr val="tx2">
                      <a:lumMod val="60000"/>
                      <a:lumOff val="40000"/>
                    </a:schemeClr>
                  </a:solidFill>
                </a:rPr>
                <a:t>&gt;</a:t>
              </a:r>
            </a:p>
          </p:txBody>
        </p:sp>
      </p:grpSp>
      <p:grpSp>
        <p:nvGrpSpPr>
          <p:cNvPr id="450" name="Group 449"/>
          <p:cNvGrpSpPr/>
          <p:nvPr/>
        </p:nvGrpSpPr>
        <p:grpSpPr>
          <a:xfrm>
            <a:off x="8367240" y="2746233"/>
            <a:ext cx="880770" cy="1646972"/>
            <a:chOff x="8369750" y="2238443"/>
            <a:chExt cx="881125" cy="1647635"/>
          </a:xfrm>
        </p:grpSpPr>
        <p:sp>
          <p:nvSpPr>
            <p:cNvPr id="381" name="Freeform 380"/>
            <p:cNvSpPr/>
            <p:nvPr/>
          </p:nvSpPr>
          <p:spPr bwMode="auto">
            <a:xfrm rot="16200000">
              <a:off x="8053010" y="2688213"/>
              <a:ext cx="1647635" cy="748095"/>
            </a:xfrm>
            <a:custGeom>
              <a:avLst/>
              <a:gdLst>
                <a:gd name="connsiteX0" fmla="*/ 1358477 w 2642427"/>
                <a:gd name="connsiteY0" fmla="*/ 0 h 1199771"/>
                <a:gd name="connsiteX1" fmla="*/ 1528249 w 2642427"/>
                <a:gd name="connsiteY1" fmla="*/ 16598 h 1199771"/>
                <a:gd name="connsiteX2" fmla="*/ 2479380 w 2642427"/>
                <a:gd name="connsiteY2" fmla="*/ 864203 h 1199771"/>
                <a:gd name="connsiteX3" fmla="*/ 2642427 w 2642427"/>
                <a:gd name="connsiteY3" fmla="*/ 864203 h 1199771"/>
                <a:gd name="connsiteX4" fmla="*/ 2355798 w 2642427"/>
                <a:gd name="connsiteY4" fmla="*/ 1199771 h 1199771"/>
                <a:gd name="connsiteX5" fmla="*/ 1956627 w 2642427"/>
                <a:gd name="connsiteY5" fmla="*/ 864203 h 1199771"/>
                <a:gd name="connsiteX6" fmla="*/ 2115940 w 2642427"/>
                <a:gd name="connsiteY6" fmla="*/ 864203 h 1199771"/>
                <a:gd name="connsiteX7" fmla="*/ 2065934 w 2642427"/>
                <a:gd name="connsiteY7" fmla="*/ 765589 h 1199771"/>
                <a:gd name="connsiteX8" fmla="*/ 2057379 w 2642427"/>
                <a:gd name="connsiteY8" fmla="*/ 770537 h 1199771"/>
                <a:gd name="connsiteX9" fmla="*/ 1501006 w 2642427"/>
                <a:gd name="connsiteY9" fmla="*/ 362840 h 1199771"/>
                <a:gd name="connsiteX10" fmla="*/ 1391392 w 2642427"/>
                <a:gd name="connsiteY10" fmla="*/ 346394 h 1199771"/>
                <a:gd name="connsiteX11" fmla="*/ 1357611 w 2642427"/>
                <a:gd name="connsiteY11" fmla="*/ 344978 h 1199771"/>
                <a:gd name="connsiteX12" fmla="*/ 1288264 w 2642427"/>
                <a:gd name="connsiteY12" fmla="*/ 344347 h 1199771"/>
                <a:gd name="connsiteX13" fmla="*/ 1199101 w 2642427"/>
                <a:gd name="connsiteY13" fmla="*/ 352553 h 1199771"/>
                <a:gd name="connsiteX14" fmla="*/ 1189149 w 2642427"/>
                <a:gd name="connsiteY14" fmla="*/ 353867 h 1199771"/>
                <a:gd name="connsiteX15" fmla="*/ 1082177 w 2642427"/>
                <a:gd name="connsiteY15" fmla="*/ 378245 h 1199771"/>
                <a:gd name="connsiteX16" fmla="*/ 629491 w 2642427"/>
                <a:gd name="connsiteY16" fmla="*/ 701551 h 1199771"/>
                <a:gd name="connsiteX17" fmla="*/ 623287 w 2642427"/>
                <a:gd name="connsiteY17" fmla="*/ 697120 h 1199771"/>
                <a:gd name="connsiteX18" fmla="*/ 581341 w 2642427"/>
                <a:gd name="connsiteY18" fmla="*/ 756852 h 1199771"/>
                <a:gd name="connsiteX19" fmla="*/ 526487 w 2642427"/>
                <a:gd name="connsiteY19" fmla="*/ 864199 h 1199771"/>
                <a:gd name="connsiteX20" fmla="*/ 685800 w 2642427"/>
                <a:gd name="connsiteY20" fmla="*/ 864199 h 1199771"/>
                <a:gd name="connsiteX21" fmla="*/ 286629 w 2642427"/>
                <a:gd name="connsiteY21" fmla="*/ 1199767 h 1199771"/>
                <a:gd name="connsiteX22" fmla="*/ 0 w 2642427"/>
                <a:gd name="connsiteY22" fmla="*/ 864199 h 1199771"/>
                <a:gd name="connsiteX23" fmla="*/ 163047 w 2642427"/>
                <a:gd name="connsiteY23" fmla="*/ 864199 h 1199771"/>
                <a:gd name="connsiteX24" fmla="*/ 1171042 w 2642427"/>
                <a:gd name="connsiteY24" fmla="*/ 8322 h 1199771"/>
                <a:gd name="connsiteX25" fmla="*/ 1190272 w 2642427"/>
                <a:gd name="connsiteY25" fmla="*/ 7428 h 1199771"/>
                <a:gd name="connsiteX26" fmla="*/ 1190591 w 2642427"/>
                <a:gd name="connsiteY26" fmla="*/ 7369 h 1199771"/>
                <a:gd name="connsiteX27" fmla="*/ 1207600 w 2642427"/>
                <a:gd name="connsiteY27" fmla="*/ 6622 h 1199771"/>
                <a:gd name="connsiteX28" fmla="*/ 1348976 w 2642427"/>
                <a:gd name="connsiteY28" fmla="*/ 49 h 1199771"/>
                <a:gd name="connsiteX29" fmla="*/ 1351511 w 2642427"/>
                <a:gd name="connsiteY29" fmla="*/ 306 h 11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2427" h="1199771">
                  <a:moveTo>
                    <a:pt x="1358477" y="0"/>
                  </a:moveTo>
                  <a:cubicBezTo>
                    <a:pt x="1414880" y="1486"/>
                    <a:pt x="1471597" y="6967"/>
                    <a:pt x="1528249" y="16598"/>
                  </a:cubicBezTo>
                  <a:cubicBezTo>
                    <a:pt x="1981463" y="93649"/>
                    <a:pt x="2350841" y="422821"/>
                    <a:pt x="2479380" y="864203"/>
                  </a:cubicBezTo>
                  <a:lnTo>
                    <a:pt x="2642427" y="864203"/>
                  </a:lnTo>
                  <a:lnTo>
                    <a:pt x="2355798" y="1199771"/>
                  </a:lnTo>
                  <a:lnTo>
                    <a:pt x="1956627" y="864203"/>
                  </a:lnTo>
                  <a:lnTo>
                    <a:pt x="2115940" y="864203"/>
                  </a:lnTo>
                  <a:lnTo>
                    <a:pt x="2065934" y="765589"/>
                  </a:lnTo>
                  <a:lnTo>
                    <a:pt x="2057379" y="770537"/>
                  </a:lnTo>
                  <a:cubicBezTo>
                    <a:pt x="1935405" y="559668"/>
                    <a:pt x="1731905" y="414084"/>
                    <a:pt x="1501006" y="362840"/>
                  </a:cubicBezTo>
                  <a:lnTo>
                    <a:pt x="1391392" y="346394"/>
                  </a:lnTo>
                  <a:lnTo>
                    <a:pt x="1357611" y="344978"/>
                  </a:lnTo>
                  <a:lnTo>
                    <a:pt x="1288264" y="344347"/>
                  </a:lnTo>
                  <a:lnTo>
                    <a:pt x="1199101" y="352553"/>
                  </a:lnTo>
                  <a:lnTo>
                    <a:pt x="1189149" y="353867"/>
                  </a:lnTo>
                  <a:lnTo>
                    <a:pt x="1082177" y="378245"/>
                  </a:lnTo>
                  <a:cubicBezTo>
                    <a:pt x="902488" y="431840"/>
                    <a:pt x="742121" y="543848"/>
                    <a:pt x="629491" y="701551"/>
                  </a:cubicBezTo>
                  <a:lnTo>
                    <a:pt x="623287" y="697120"/>
                  </a:lnTo>
                  <a:lnTo>
                    <a:pt x="581341" y="756852"/>
                  </a:lnTo>
                  <a:cubicBezTo>
                    <a:pt x="560742" y="791001"/>
                    <a:pt x="542380" y="826838"/>
                    <a:pt x="526487" y="864199"/>
                  </a:cubicBezTo>
                  <a:lnTo>
                    <a:pt x="685800" y="864199"/>
                  </a:lnTo>
                  <a:lnTo>
                    <a:pt x="286629" y="1199767"/>
                  </a:lnTo>
                  <a:lnTo>
                    <a:pt x="0" y="864199"/>
                  </a:lnTo>
                  <a:lnTo>
                    <a:pt x="163047" y="864199"/>
                  </a:lnTo>
                  <a:cubicBezTo>
                    <a:pt x="297405" y="402838"/>
                    <a:pt x="694000" y="66093"/>
                    <a:pt x="1171042" y="8322"/>
                  </a:cubicBezTo>
                  <a:lnTo>
                    <a:pt x="1190272" y="7428"/>
                  </a:lnTo>
                  <a:lnTo>
                    <a:pt x="1190591" y="7369"/>
                  </a:lnTo>
                  <a:lnTo>
                    <a:pt x="1207600" y="6622"/>
                  </a:lnTo>
                  <a:lnTo>
                    <a:pt x="1348976" y="49"/>
                  </a:lnTo>
                  <a:lnTo>
                    <a:pt x="1351511" y="306"/>
                  </a:lnTo>
                  <a:close/>
                </a:path>
              </a:pathLst>
            </a:cu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49" name="TextBox 448"/>
            <p:cNvSpPr txBox="1"/>
            <p:nvPr/>
          </p:nvSpPr>
          <p:spPr>
            <a:xfrm rot="16200000">
              <a:off x="8047963" y="2799180"/>
              <a:ext cx="1193275" cy="549702"/>
            </a:xfrm>
            <a:prstGeom prst="rect">
              <a:avLst/>
            </a:prstGeom>
            <a:noFill/>
          </p:spPr>
          <p:txBody>
            <a:bodyPr wrap="none" lIns="182807" tIns="146246" rIns="182807" bIns="146246" rtlCol="0">
              <a:spAutoFit/>
            </a:bodyPr>
            <a:lstStyle/>
            <a:p>
              <a:pPr>
                <a:lnSpc>
                  <a:spcPct val="90000"/>
                </a:lnSpc>
                <a:spcAft>
                  <a:spcPts val="600"/>
                </a:spcAft>
              </a:pPr>
              <a:r>
                <a:rPr lang="en-US" sz="1799" dirty="0">
                  <a:solidFill>
                    <a:schemeClr val="bg1"/>
                  </a:solidFill>
                </a:rPr>
                <a:t>Office.js</a:t>
              </a:r>
            </a:p>
          </p:txBody>
        </p:sp>
      </p:grpSp>
      <p:grpSp>
        <p:nvGrpSpPr>
          <p:cNvPr id="20" name="Centralized"/>
          <p:cNvGrpSpPr/>
          <p:nvPr/>
        </p:nvGrpSpPr>
        <p:grpSpPr>
          <a:xfrm>
            <a:off x="3152307" y="3610709"/>
            <a:ext cx="6187154" cy="1788452"/>
            <a:chOff x="3152711" y="3103268"/>
            <a:chExt cx="6189643" cy="1789171"/>
          </a:xfrm>
        </p:grpSpPr>
        <p:sp>
          <p:nvSpPr>
            <p:cNvPr id="9" name="Cloud 8"/>
            <p:cNvSpPr/>
            <p:nvPr/>
          </p:nvSpPr>
          <p:spPr bwMode="auto">
            <a:xfrm>
              <a:off x="3152711" y="3103268"/>
              <a:ext cx="2773680" cy="1789171"/>
            </a:xfrm>
            <a:prstGeom prst="cloud">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r>
                <a:rPr lang="en-US" sz="2399" dirty="0">
                  <a:solidFill>
                    <a:schemeClr val="tx1"/>
                  </a:solidFill>
                  <a:ea typeface="Segoe UI" pitchFamily="34" charset="0"/>
                  <a:cs typeface="Segoe UI" pitchFamily="34" charset="0"/>
                </a:rPr>
                <a:t>Web Server</a:t>
              </a:r>
            </a:p>
          </p:txBody>
        </p:sp>
        <p:sp>
          <p:nvSpPr>
            <p:cNvPr id="10" name="Left-Right Arrow 9"/>
            <p:cNvSpPr/>
            <p:nvPr/>
          </p:nvSpPr>
          <p:spPr bwMode="auto">
            <a:xfrm>
              <a:off x="5979394" y="3510293"/>
              <a:ext cx="3362960" cy="975123"/>
            </a:xfrm>
            <a:prstGeom prst="leftRightArrow">
              <a:avLst/>
            </a:prstGeom>
            <a:solidFill>
              <a:srgbClr val="0070C0"/>
            </a:solidFill>
            <a:ln w="254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2" name="Clien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3041" y="1561475"/>
            <a:ext cx="5156936" cy="4318308"/>
          </a:xfrm>
          <a:prstGeom prst="rect">
            <a:avLst/>
          </a:prstGeom>
        </p:spPr>
      </p:pic>
      <p:pic>
        <p:nvPicPr>
          <p:cNvPr id="23" name="Mobi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296" y="1709783"/>
            <a:ext cx="2177745" cy="4552801"/>
          </a:xfrm>
          <a:prstGeom prst="rect">
            <a:avLst/>
          </a:prstGeom>
        </p:spPr>
      </p:pic>
      <p:pic>
        <p:nvPicPr>
          <p:cNvPr id="24" name="Store"/>
          <p:cNvPicPr>
            <a:picLocks noChangeAspect="1"/>
          </p:cNvPicPr>
          <p:nvPr/>
        </p:nvPicPr>
        <p:blipFill>
          <a:blip r:embed="rId6"/>
          <a:stretch>
            <a:fillRect/>
          </a:stretch>
        </p:blipFill>
        <p:spPr>
          <a:xfrm>
            <a:off x="6754385" y="1570551"/>
            <a:ext cx="5274248" cy="3828754"/>
          </a:xfrm>
          <a:prstGeom prst="rect">
            <a:avLst/>
          </a:prstGeom>
        </p:spPr>
      </p:pic>
    </p:spTree>
    <p:extLst>
      <p:ext uri="{BB962C8B-B14F-4D97-AF65-F5344CB8AC3E}">
        <p14:creationId xmlns:p14="http://schemas.microsoft.com/office/powerpoint/2010/main" val="324976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33333E-6 L 0.24232 -0.00162 " pathEditMode="relative" rAng="0" ptsTypes="AA">
                                      <p:cBhvr>
                                        <p:cTn id="6" dur="1000" fill="hold"/>
                                        <p:tgtEl>
                                          <p:spTgt spid="3"/>
                                        </p:tgtEl>
                                        <p:attrNameLst>
                                          <p:attrName>ppt_x</p:attrName>
                                          <p:attrName>ppt_y</p:attrName>
                                        </p:attrNameLst>
                                      </p:cBhvr>
                                      <p:rCtr x="12109" y="-93"/>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5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5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8710801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2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2006/documentManagement/types"/>
    <ds:schemaRef ds:uri="http://purl.org/dc/terms/"/>
    <ds:schemaRef ds:uri="http://purl.org/dc/dcmitype/"/>
    <ds:schemaRef ds:uri="129ea19f-d41c-490c-b792-d75d4c5bb28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2553</Words>
  <Application>Microsoft Office PowerPoint</Application>
  <PresentationFormat>Custom</PresentationFormat>
  <Paragraphs>333</Paragraphs>
  <Slides>28</Slides>
  <Notes>21</Notes>
  <HiddenSlides>0</HiddenSlides>
  <MMClips>0</MMClips>
  <ScaleCrop>false</ScaleCrop>
  <HeadingPairs>
    <vt:vector size="6" baseType="variant">
      <vt:variant>
        <vt:lpstr>Fonts Used</vt:lpstr>
      </vt:variant>
      <vt:variant>
        <vt:i4>12</vt:i4>
      </vt:variant>
      <vt:variant>
        <vt:lpstr>Theme</vt:lpstr>
      </vt:variant>
      <vt:variant>
        <vt:i4>20</vt:i4>
      </vt:variant>
      <vt:variant>
        <vt:lpstr>Slide Titles</vt:lpstr>
      </vt:variant>
      <vt:variant>
        <vt:i4>28</vt:i4>
      </vt:variant>
    </vt:vector>
  </HeadingPairs>
  <TitlesOfParts>
    <vt:vector size="60" baseType="lpstr">
      <vt:lpstr>Arial</vt:lpstr>
      <vt:lpstr>Calibri</vt:lpstr>
      <vt:lpstr>Consolas</vt:lpstr>
      <vt:lpstr>Courier New</vt:lpstr>
      <vt:lpstr>Segoe Light</vt:lpstr>
      <vt:lpstr>Segoe Pro Light</vt:lpstr>
      <vt:lpstr>Segoe Semibold</vt:lpstr>
      <vt:lpstr>Segoe UI</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5-30610_Microsoft_Ignite_Keynote_Template_CUSTOM_LIGHT</vt:lpstr>
      <vt:lpstr>1_5-30610_Microsoft_Ignite_Keynote_Template_CUSTOM_LIGHT</vt:lpstr>
      <vt:lpstr>2_5-30610_Microsoft_Ignite_Keynote_Template_CUSTOM_LIGHT</vt:lpstr>
      <vt:lpstr>Office 365 Development</vt:lpstr>
      <vt:lpstr>Agenda</vt:lpstr>
      <vt:lpstr>"The most strategic developer surface area for us is Office 365“  - Satya Nadella </vt:lpstr>
      <vt:lpstr>Opportunity</vt:lpstr>
      <vt:lpstr>Developer vision</vt:lpstr>
      <vt:lpstr>PowerPoint Presentation</vt:lpstr>
      <vt:lpstr>Office Add-ins</vt:lpstr>
      <vt:lpstr>Office Add-ins A new way to build extensions for Office</vt:lpstr>
      <vt:lpstr>Demo</vt:lpstr>
      <vt:lpstr>SharePoint Add-ins</vt:lpstr>
      <vt:lpstr>SharePoint Add-ins A new way to build extensions for SharePoint</vt:lpstr>
      <vt:lpstr>Demo</vt:lpstr>
      <vt:lpstr>Connect to Office 365 services</vt:lpstr>
      <vt:lpstr>Robust Office 365 APIs</vt:lpstr>
      <vt:lpstr>Azure Active Directory</vt:lpstr>
      <vt:lpstr>Azure AD Applications</vt:lpstr>
      <vt:lpstr>Demo</vt:lpstr>
      <vt:lpstr>Open Platform</vt:lpstr>
      <vt:lpstr>Distribution choices</vt:lpstr>
      <vt:lpstr>Corporate Add-in Catalog</vt:lpstr>
      <vt:lpstr>Resources</vt:lpstr>
      <vt:lpstr>http://dev.office.com</vt:lpstr>
      <vt:lpstr>Virtual Academy Courses</vt:lpstr>
      <vt:lpstr>http://blogs.office.com</vt:lpstr>
      <vt:lpstr>http://www.office.com/roadmap</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2015-10-07T23:18:56Z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